
<file path=[Content_Types].xml><?xml version="1.0" encoding="utf-8"?>
<Types xmlns="http://schemas.openxmlformats.org/package/2006/content-types">
  <Default Extension="png" ContentType="image/png"/>
  <Default Extension="wmf" ContentType="image/x-wmf"/>
  <Default Extension="jpeg" ContentType="image/jpeg"/>
  <Default Extension="MOV" ContentType="video/quicktime"/>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3" r:id="rId1"/>
  </p:sldMasterIdLst>
  <p:notesMasterIdLst>
    <p:notesMasterId r:id="rId69"/>
  </p:notesMasterIdLst>
  <p:handoutMasterIdLst>
    <p:handoutMasterId r:id="rId70"/>
  </p:handoutMasterIdLst>
  <p:sldIdLst>
    <p:sldId id="519" r:id="rId2"/>
    <p:sldId id="750" r:id="rId3"/>
    <p:sldId id="751" r:id="rId4"/>
    <p:sldId id="752" r:id="rId5"/>
    <p:sldId id="550" r:id="rId6"/>
    <p:sldId id="671" r:id="rId7"/>
    <p:sldId id="673" r:id="rId8"/>
    <p:sldId id="674" r:id="rId9"/>
    <p:sldId id="676" r:id="rId10"/>
    <p:sldId id="675" r:id="rId11"/>
    <p:sldId id="555" r:id="rId12"/>
    <p:sldId id="717" r:id="rId13"/>
    <p:sldId id="718" r:id="rId14"/>
    <p:sldId id="719" r:id="rId15"/>
    <p:sldId id="691" r:id="rId16"/>
    <p:sldId id="692" r:id="rId17"/>
    <p:sldId id="630" r:id="rId18"/>
    <p:sldId id="566" r:id="rId19"/>
    <p:sldId id="761" r:id="rId20"/>
    <p:sldId id="729" r:id="rId21"/>
    <p:sldId id="730" r:id="rId22"/>
    <p:sldId id="720" r:id="rId23"/>
    <p:sldId id="727" r:id="rId24"/>
    <p:sldId id="632" r:id="rId25"/>
    <p:sldId id="668" r:id="rId26"/>
    <p:sldId id="726" r:id="rId27"/>
    <p:sldId id="680" r:id="rId28"/>
    <p:sldId id="681" r:id="rId29"/>
    <p:sldId id="644" r:id="rId30"/>
    <p:sldId id="636" r:id="rId31"/>
    <p:sldId id="637" r:id="rId32"/>
    <p:sldId id="638" r:id="rId33"/>
    <p:sldId id="639" r:id="rId34"/>
    <p:sldId id="640" r:id="rId35"/>
    <p:sldId id="641" r:id="rId36"/>
    <p:sldId id="649" r:id="rId37"/>
    <p:sldId id="648" r:id="rId38"/>
    <p:sldId id="682" r:id="rId39"/>
    <p:sldId id="696" r:id="rId40"/>
    <p:sldId id="757" r:id="rId41"/>
    <p:sldId id="762" r:id="rId42"/>
    <p:sldId id="768" r:id="rId43"/>
    <p:sldId id="683" r:id="rId44"/>
    <p:sldId id="684" r:id="rId45"/>
    <p:sldId id="756" r:id="rId46"/>
    <p:sldId id="580" r:id="rId47"/>
    <p:sldId id="685" r:id="rId48"/>
    <p:sldId id="764" r:id="rId49"/>
    <p:sldId id="584" r:id="rId50"/>
    <p:sldId id="586" r:id="rId51"/>
    <p:sldId id="754" r:id="rId52"/>
    <p:sldId id="755" r:id="rId53"/>
    <p:sldId id="590" r:id="rId54"/>
    <p:sldId id="759" r:id="rId55"/>
    <p:sldId id="597" r:id="rId56"/>
    <p:sldId id="598" r:id="rId57"/>
    <p:sldId id="599" r:id="rId58"/>
    <p:sldId id="600" r:id="rId59"/>
    <p:sldId id="658" r:id="rId60"/>
    <p:sldId id="760" r:id="rId61"/>
    <p:sldId id="670" r:id="rId62"/>
    <p:sldId id="766" r:id="rId63"/>
    <p:sldId id="604" r:id="rId64"/>
    <p:sldId id="748" r:id="rId65"/>
    <p:sldId id="737" r:id="rId66"/>
    <p:sldId id="736" r:id="rId67"/>
    <p:sldId id="767" r:id="rId68"/>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1FD55"/>
    <a:srgbClr val="CCFFCC"/>
    <a:srgbClr val="000066"/>
    <a:srgbClr val="660033"/>
    <a:srgbClr val="009A00"/>
    <a:srgbClr val="800080"/>
    <a:srgbClr val="80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2" autoAdjust="0"/>
  </p:normalViewPr>
  <p:slideViewPr>
    <p:cSldViewPr>
      <p:cViewPr varScale="1">
        <p:scale>
          <a:sx n="71" d="100"/>
          <a:sy n="71" d="100"/>
        </p:scale>
        <p:origin x="117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40"/>
    </p:cViewPr>
  </p:sorterViewPr>
  <p:notesViewPr>
    <p:cSldViewPr>
      <p:cViewPr>
        <p:scale>
          <a:sx n="100" d="100"/>
          <a:sy n="100" d="100"/>
        </p:scale>
        <p:origin x="-768" y="128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latin typeface="Trebuchet MS" pitchFamily="34" charset="0"/>
            </a:endParaRPr>
          </a:p>
        </p:txBody>
      </p:sp>
      <p:sp>
        <p:nvSpPr>
          <p:cNvPr id="218115" name="Rectangle 3"/>
          <p:cNvSpPr>
            <a:spLocks noGrp="1" noChangeArrowheads="1"/>
          </p:cNvSpPr>
          <p:nvPr>
            <p:ph type="dt" sz="quarter" idx="1"/>
          </p:nvPr>
        </p:nvSpPr>
        <p:spPr bwMode="auto">
          <a:xfrm>
            <a:off x="3884613"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latin typeface="Trebuchet MS" pitchFamily="34" charset="0"/>
            </a:endParaRPr>
          </a:p>
        </p:txBody>
      </p:sp>
      <p:sp>
        <p:nvSpPr>
          <p:cNvPr id="218116" name="Rectangle 4"/>
          <p:cNvSpPr>
            <a:spLocks noGrp="1" noChangeArrowheads="1"/>
          </p:cNvSpPr>
          <p:nvPr>
            <p:ph type="ftr" sz="quarter" idx="2"/>
          </p:nvPr>
        </p:nvSpPr>
        <p:spPr bwMode="auto">
          <a:xfrm>
            <a:off x="0" y="8845550"/>
            <a:ext cx="297180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latin typeface="Trebuchet MS" pitchFamily="34" charset="0"/>
            </a:endParaRPr>
          </a:p>
        </p:txBody>
      </p:sp>
      <p:sp>
        <p:nvSpPr>
          <p:cNvPr id="218117" name="Rectangle 5"/>
          <p:cNvSpPr>
            <a:spLocks noGrp="1" noChangeArrowheads="1"/>
          </p:cNvSpPr>
          <p:nvPr>
            <p:ph type="sldNum" sz="quarter" idx="3"/>
          </p:nvPr>
        </p:nvSpPr>
        <p:spPr bwMode="auto">
          <a:xfrm>
            <a:off x="3884613" y="8845550"/>
            <a:ext cx="297180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BAEF838-4A30-43C6-97BA-9B251A5D02B3}" type="slidenum">
              <a:rPr lang="en-US">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10/main" val="2669275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ebuchet MS" pitchFamily="34" charset="0"/>
              </a:defRPr>
            </a:lvl1pPr>
          </a:lstStyle>
          <a:p>
            <a:endParaRPr lang="en-US" dirty="0"/>
          </a:p>
        </p:txBody>
      </p:sp>
      <p:sp>
        <p:nvSpPr>
          <p:cNvPr id="17411" name="Rectangle 3"/>
          <p:cNvSpPr>
            <a:spLocks noGrp="1" noChangeArrowheads="1"/>
          </p:cNvSpPr>
          <p:nvPr>
            <p:ph type="dt" idx="1"/>
          </p:nvPr>
        </p:nvSpPr>
        <p:spPr bwMode="auto">
          <a:xfrm>
            <a:off x="3884613"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ebuchet MS" pitchFamily="34" charset="0"/>
              </a:defRPr>
            </a:lvl1pPr>
          </a:lstStyle>
          <a:p>
            <a:endParaRPr lang="en-US" dirty="0"/>
          </a:p>
        </p:txBody>
      </p:sp>
      <p:sp>
        <p:nvSpPr>
          <p:cNvPr id="15364"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424363"/>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414" name="Rectangle 6"/>
          <p:cNvSpPr>
            <a:spLocks noGrp="1" noChangeArrowheads="1"/>
          </p:cNvSpPr>
          <p:nvPr>
            <p:ph type="ftr" sz="quarter" idx="4"/>
          </p:nvPr>
        </p:nvSpPr>
        <p:spPr bwMode="auto">
          <a:xfrm>
            <a:off x="0" y="8845550"/>
            <a:ext cx="297180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rebuchet MS" pitchFamily="34" charset="0"/>
              </a:defRPr>
            </a:lvl1pPr>
          </a:lstStyle>
          <a:p>
            <a:endParaRPr lang="en-US" dirty="0"/>
          </a:p>
        </p:txBody>
      </p:sp>
      <p:sp>
        <p:nvSpPr>
          <p:cNvPr id="17415" name="Rectangle 7"/>
          <p:cNvSpPr>
            <a:spLocks noGrp="1" noChangeArrowheads="1"/>
          </p:cNvSpPr>
          <p:nvPr>
            <p:ph type="sldNum" sz="quarter" idx="5"/>
          </p:nvPr>
        </p:nvSpPr>
        <p:spPr bwMode="auto">
          <a:xfrm>
            <a:off x="3884613" y="8845550"/>
            <a:ext cx="297180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rebuchet MS" pitchFamily="34" charset="0"/>
              </a:defRPr>
            </a:lvl1pPr>
          </a:lstStyle>
          <a:p>
            <a:fld id="{05C2986C-49D9-4B49-BD0E-219D5F20203C}" type="slidenum">
              <a:rPr lang="en-US" smtClean="0"/>
              <a:pPr/>
              <a:t>‹#›</a:t>
            </a:fld>
            <a:endParaRPr lang="en-US" dirty="0"/>
          </a:p>
        </p:txBody>
      </p:sp>
    </p:spTree>
    <p:extLst>
      <p:ext uri="{BB962C8B-B14F-4D97-AF65-F5344CB8AC3E}">
        <p14:creationId xmlns:p14="http://schemas.microsoft.com/office/powerpoint/2010/main" val="3337193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rebuchet MS" pitchFamily="34"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FB854C4-830B-45E7-8698-20E2A4DACCAF}" type="slidenum">
              <a:rPr lang="en-US" smtClean="0"/>
              <a:pPr/>
              <a:t>0</a:t>
            </a:fld>
            <a:endParaRPr lang="en-US" smtClean="0"/>
          </a:p>
        </p:txBody>
      </p:sp>
      <p:sp>
        <p:nvSpPr>
          <p:cNvPr id="44035" name="Rectangle 2"/>
          <p:cNvSpPr>
            <a:spLocks noGrp="1" noRot="1" noChangeAspect="1" noChangeArrowheads="1" noTextEdit="1"/>
          </p:cNvSpPr>
          <p:nvPr>
            <p:ph type="sldImg"/>
          </p:nvPr>
        </p:nvSpPr>
        <p:spPr>
          <a:xfrm>
            <a:off x="1101725" y="698500"/>
            <a:ext cx="4656138" cy="3492500"/>
          </a:xfrm>
          <a:ln/>
        </p:spPr>
      </p:sp>
      <p:sp>
        <p:nvSpPr>
          <p:cNvPr id="44036" name="Rectangle 3"/>
          <p:cNvSpPr>
            <a:spLocks noGrp="1" noChangeArrowheads="1"/>
          </p:cNvSpPr>
          <p:nvPr>
            <p:ph type="body" idx="1"/>
          </p:nvPr>
        </p:nvSpPr>
        <p:spPr>
          <a:xfrm>
            <a:off x="762000" y="4499853"/>
            <a:ext cx="5485805" cy="4193395"/>
          </a:xfrm>
          <a:noFill/>
          <a:ln/>
        </p:spPr>
        <p:txBody>
          <a:bodyPr/>
          <a:lstStyle/>
          <a:p>
            <a:pPr algn="ctr">
              <a:lnSpc>
                <a:spcPct val="90000"/>
              </a:lnSpc>
            </a:pPr>
            <a:endParaRPr lang="en-US" smtClean="0">
              <a:latin typeface="Arial" charset="0"/>
              <a:ea typeface="ＭＳ Ｐゴシック" charset="-128"/>
            </a:endParaRPr>
          </a:p>
        </p:txBody>
      </p:sp>
    </p:spTree>
    <p:extLst>
      <p:ext uri="{BB962C8B-B14F-4D97-AF65-F5344CB8AC3E}">
        <p14:creationId xmlns:p14="http://schemas.microsoft.com/office/powerpoint/2010/main" val="61300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D0D5F6D-B520-4462-BE24-F48E2397C362}" type="slidenum">
              <a:rPr lang="en-US" smtClean="0"/>
              <a:pPr/>
              <a:t>10</a:t>
            </a:fld>
            <a:endParaRPr lang="en-US" smtClean="0"/>
          </a:p>
        </p:txBody>
      </p:sp>
      <p:sp>
        <p:nvSpPr>
          <p:cNvPr id="62467" name="Rectangle 2"/>
          <p:cNvSpPr>
            <a:spLocks noGrp="1" noRot="1" noChangeAspect="1" noChangeArrowheads="1" noTextEdit="1"/>
          </p:cNvSpPr>
          <p:nvPr>
            <p:ph type="sldImg"/>
          </p:nvPr>
        </p:nvSpPr>
        <p:spPr>
          <a:xfrm>
            <a:off x="1101725" y="698500"/>
            <a:ext cx="4656138" cy="3492500"/>
          </a:xfrm>
          <a:ln/>
        </p:spPr>
      </p:sp>
      <p:sp>
        <p:nvSpPr>
          <p:cNvPr id="62468" name="Rectangle 3"/>
          <p:cNvSpPr>
            <a:spLocks noGrp="1" noChangeArrowheads="1"/>
          </p:cNvSpPr>
          <p:nvPr>
            <p:ph type="body" idx="1"/>
          </p:nvPr>
        </p:nvSpPr>
        <p:spPr>
          <a:xfrm>
            <a:off x="685490" y="4424960"/>
            <a:ext cx="5487020" cy="4189808"/>
          </a:xfrm>
          <a:noFill/>
          <a:ln/>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199983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B0D2B-748C-4710-B2E2-B8BF445C3770}" type="slidenum">
              <a:rPr lang="en-US"/>
              <a:pPr/>
              <a:t>21</a:t>
            </a:fld>
            <a:endParaRPr lang="en-US"/>
          </a:p>
        </p:txBody>
      </p:sp>
      <p:sp>
        <p:nvSpPr>
          <p:cNvPr id="283650" name="Rectangle 2"/>
          <p:cNvSpPr>
            <a:spLocks noGrp="1" noRot="1" noChangeAspect="1" noChangeArrowheads="1" noTextEdit="1"/>
          </p:cNvSpPr>
          <p:nvPr>
            <p:ph type="sldImg"/>
          </p:nvPr>
        </p:nvSpPr>
        <p:spPr>
          <a:xfrm>
            <a:off x="1101725" y="698500"/>
            <a:ext cx="4656138" cy="3492500"/>
          </a:xfrm>
          <a:ln/>
        </p:spPr>
      </p:sp>
      <p:sp>
        <p:nvSpPr>
          <p:cNvPr id="283651" name="Rectangle 3"/>
          <p:cNvSpPr>
            <a:spLocks noGrp="1" noChangeArrowheads="1"/>
          </p:cNvSpPr>
          <p:nvPr>
            <p:ph type="body" idx="1"/>
          </p:nvPr>
        </p:nvSpPr>
        <p:spPr>
          <a:xfrm>
            <a:off x="685800" y="4424363"/>
            <a:ext cx="5486400" cy="4191000"/>
          </a:xfrm>
        </p:spPr>
        <p:txBody>
          <a:bodyPr/>
          <a:lstStyle/>
          <a:p>
            <a:endParaRPr lang="en-US"/>
          </a:p>
          <a:p>
            <a:endParaRPr lang="en-US"/>
          </a:p>
        </p:txBody>
      </p:sp>
    </p:spTree>
    <p:extLst>
      <p:ext uri="{BB962C8B-B14F-4D97-AF65-F5344CB8AC3E}">
        <p14:creationId xmlns:p14="http://schemas.microsoft.com/office/powerpoint/2010/main" val="293157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smtClean="0">
              <a:ea typeface="ＭＳ Ｐゴシック" pitchFamily="-65" charset="-128"/>
            </a:endParaRPr>
          </a:p>
          <a:p>
            <a:pPr eaLnBrk="1" hangingPunct="1"/>
            <a:endParaRPr lang="en-US" dirty="0" smtClean="0">
              <a:ea typeface="ＭＳ Ｐゴシック" pitchFamily="-65" charset="-128"/>
            </a:endParaRPr>
          </a:p>
        </p:txBody>
      </p:sp>
    </p:spTree>
    <p:extLst>
      <p:ext uri="{BB962C8B-B14F-4D97-AF65-F5344CB8AC3E}">
        <p14:creationId xmlns:p14="http://schemas.microsoft.com/office/powerpoint/2010/main" val="400170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1F88C5B-3FDF-47BD-86DD-3B171123429B}" type="slidenum">
              <a:rPr lang="en-US" smtClean="0"/>
              <a:pPr/>
              <a:t>25</a:t>
            </a:fld>
            <a:endParaRPr lang="en-US" smtClean="0"/>
          </a:p>
        </p:txBody>
      </p:sp>
      <p:sp>
        <p:nvSpPr>
          <p:cNvPr id="63491" name="Rectangle 2"/>
          <p:cNvSpPr>
            <a:spLocks noGrp="1" noRot="1" noChangeAspect="1" noChangeArrowheads="1" noTextEdit="1"/>
          </p:cNvSpPr>
          <p:nvPr>
            <p:ph type="sldImg"/>
          </p:nvPr>
        </p:nvSpPr>
        <p:spPr>
          <a:xfrm>
            <a:off x="1258888" y="720725"/>
            <a:ext cx="4799012" cy="3600450"/>
          </a:xfrm>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6578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Footer Placeholder 2"/>
          <p:cNvSpPr>
            <a:spLocks noGrp="1"/>
          </p:cNvSpPr>
          <p:nvPr userDrawn="1">
            <p:ph type="ftr" sz="quarter" idx="3"/>
          </p:nvPr>
        </p:nvSpPr>
        <p:spPr>
          <a:xfrm>
            <a:off x="457200" y="6172200"/>
            <a:ext cx="6400800" cy="533400"/>
          </a:xfrm>
          <a:prstGeom prst="rect">
            <a:avLst/>
          </a:prstGeom>
        </p:spPr>
        <p:txBody>
          <a:bodyPr/>
          <a:lstStyle>
            <a:lvl1pPr>
              <a:defRPr sz="1100"/>
            </a:lvl1pPr>
          </a:lstStyle>
          <a:p>
            <a:r>
              <a:rPr lang="en-US" sz="1200" b="1" dirty="0" smtClean="0">
                <a:latin typeface="Trebuchet MS" pitchFamily="34" charset="0"/>
              </a:rPr>
              <a:t>                                       </a:t>
            </a:r>
          </a:p>
          <a:p>
            <a:r>
              <a:rPr lang="en-US" sz="1200" b="1" dirty="0" smtClean="0">
                <a:latin typeface="Trebuchet MS" pitchFamily="34" charset="0"/>
              </a:rPr>
              <a:t>                                                       Anita M. Baker, </a:t>
            </a:r>
            <a:r>
              <a:rPr lang="en-US" sz="1200" b="1" i="1" dirty="0" smtClean="0">
                <a:latin typeface="Trebuchet MS" pitchFamily="34" charset="0"/>
              </a:rPr>
              <a:t>Evaluation Services</a:t>
            </a:r>
            <a:endParaRPr lang="en-US" sz="1200" b="1" i="1" dirty="0">
              <a:latin typeface="Trebuchet MS" pitchFamily="34" charset="0"/>
            </a:endParaRPr>
          </a:p>
        </p:txBody>
      </p:sp>
      <p:sp>
        <p:nvSpPr>
          <p:cNvPr id="4" name="Slide Number Placeholder 3"/>
          <p:cNvSpPr>
            <a:spLocks noGrp="1"/>
          </p:cNvSpPr>
          <p:nvPr>
            <p:ph type="sldNum" sz="quarter" idx="10"/>
          </p:nvPr>
        </p:nvSpPr>
        <p:spPr/>
        <p:txBody>
          <a:bodyPr/>
          <a:lstStyle/>
          <a:p>
            <a:fld id="{AF35CA4E-FC4C-453F-BE66-700D9A7C8C3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5" name="Rectangle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r>
              <a:rPr lang="en-US" dirty="0" smtClean="0"/>
              <a:t>       Bruner Foundation        Rochester, New York                         Anita M. Baker, Evaluation Services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04CD2872-D37F-4A14-85F8-D701B8FFD2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5" name="Rectangle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r>
              <a:rPr lang="en-US" dirty="0" smtClean="0"/>
              <a:t>       Bruner Foundation        Rochester, New York                         Anita M. Baker, Evaluation Services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1467DF7-2175-49C9-96F0-434966541C2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5" name="Rectangle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r>
              <a:rPr lang="en-US" dirty="0" smtClean="0"/>
              <a:t>       Bruner Foundation        Rochester, New York                         Anita M. Baker, Evaluation Services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EBA54A2D-9609-44D5-B47F-1C6D73ADBFA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F35CA4E-FC4C-453F-BE66-700D9A7C8C31}" type="slidenum">
              <a:rPr lang="en-US" smtClean="0"/>
              <a:pPr/>
              <a:t>‹#›</a:t>
            </a:fld>
            <a:endParaRPr lang="en-US"/>
          </a:p>
        </p:txBody>
      </p:sp>
      <p:sp>
        <p:nvSpPr>
          <p:cNvPr id="4" name="Footer Placeholder 3"/>
          <p:cNvSpPr>
            <a:spLocks noGrp="1"/>
          </p:cNvSpPr>
          <p:nvPr>
            <p:ph type="ftr" sz="quarter" idx="11"/>
          </p:nvPr>
        </p:nvSpPr>
        <p:spPr/>
        <p:txBody>
          <a:bodyPr/>
          <a:lstStyle/>
          <a:p>
            <a:r>
              <a:rPr lang="en-US" b="1" dirty="0" smtClean="0">
                <a:latin typeface="Trebuchet MS" pitchFamily="34" charset="0"/>
              </a:rPr>
              <a:t>       Bruner Foundation</a:t>
            </a:r>
          </a:p>
          <a:p>
            <a:r>
              <a:rPr lang="en-US" dirty="0" smtClean="0">
                <a:latin typeface="Trebuchet MS" pitchFamily="34" charset="0"/>
              </a:rPr>
              <a:t>       </a:t>
            </a:r>
            <a:r>
              <a:rPr lang="en-US" b="1" dirty="0" smtClean="0">
                <a:latin typeface="Trebuchet MS" pitchFamily="34" charset="0"/>
              </a:rPr>
              <a:t>Rochester, New York                         </a:t>
            </a:r>
            <a:r>
              <a:rPr lang="en-US" sz="1200" b="1" dirty="0" smtClean="0">
                <a:latin typeface="Trebuchet MS" pitchFamily="34" charset="0"/>
              </a:rPr>
              <a:t>Anita M. Baker, </a:t>
            </a:r>
            <a:r>
              <a:rPr lang="en-US" sz="1200" b="1" i="1" dirty="0" smtClean="0">
                <a:latin typeface="Trebuchet MS" pitchFamily="34" charset="0"/>
              </a:rPr>
              <a:t>Evaluation Services</a:t>
            </a:r>
            <a:endParaRPr lang="en-US" sz="1200" b="1" i="1" dirty="0">
              <a:latin typeface="Trebuchet MS"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fld id="{ED58318A-817E-436B-9826-76CBAF1DE4B2}" type="slidenum">
              <a:rPr lang="en-US"/>
              <a:pPr/>
              <a:t>‹#›</a:t>
            </a:fld>
            <a:endParaRPr lang="en-US"/>
          </a:p>
        </p:txBody>
      </p:sp>
      <p:sp>
        <p:nvSpPr>
          <p:cNvPr id="7" name="Footer Placeholder 2"/>
          <p:cNvSpPr>
            <a:spLocks noGrp="1"/>
          </p:cNvSpPr>
          <p:nvPr userDrawn="1">
            <p:ph type="ftr" sz="quarter" idx="3"/>
          </p:nvPr>
        </p:nvSpPr>
        <p:spPr>
          <a:xfrm>
            <a:off x="457200" y="6172200"/>
            <a:ext cx="6400800" cy="533400"/>
          </a:xfrm>
          <a:prstGeom prst="rect">
            <a:avLst/>
          </a:prstGeom>
        </p:spPr>
        <p:txBody>
          <a:bodyPr/>
          <a:lstStyle>
            <a:lvl1pPr>
              <a:defRPr sz="1100"/>
            </a:lvl1pPr>
          </a:lstStyle>
          <a:p>
            <a:r>
              <a:rPr lang="en-US" b="1" dirty="0" smtClean="0">
                <a:latin typeface="Trebuchet MS" pitchFamily="34" charset="0"/>
              </a:rPr>
              <a:t>       Bruner Foundation</a:t>
            </a:r>
          </a:p>
          <a:p>
            <a:r>
              <a:rPr lang="en-US" dirty="0" smtClean="0">
                <a:latin typeface="Trebuchet MS" pitchFamily="34" charset="0"/>
              </a:rPr>
              <a:t>       </a:t>
            </a:r>
            <a:r>
              <a:rPr lang="en-US" b="1" dirty="0" smtClean="0">
                <a:latin typeface="Trebuchet MS" pitchFamily="34" charset="0"/>
              </a:rPr>
              <a:t>Rochester, New York                         </a:t>
            </a:r>
            <a:r>
              <a:rPr lang="en-US" sz="1200" b="1" dirty="0" smtClean="0">
                <a:latin typeface="Trebuchet MS" pitchFamily="34" charset="0"/>
              </a:rPr>
              <a:t>Anita M. Baker, </a:t>
            </a:r>
            <a:r>
              <a:rPr lang="en-US" sz="1200" b="1" i="1" dirty="0" smtClean="0">
                <a:latin typeface="Trebuchet MS" pitchFamily="34" charset="0"/>
              </a:rPr>
              <a:t>Evaluation Services</a:t>
            </a:r>
            <a:endParaRPr lang="en-US" sz="1200" b="1" i="1" dirty="0">
              <a:latin typeface="Trebuchet MS"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fld id="{6A4DC417-1383-48B4-9502-945CA1B1EC64}" type="slidenum">
              <a:rPr lang="en-US"/>
              <a:pPr/>
              <a:t>‹#›</a:t>
            </a:fld>
            <a:endParaRPr lang="en-US"/>
          </a:p>
        </p:txBody>
      </p:sp>
      <p:sp>
        <p:nvSpPr>
          <p:cNvPr id="7" name="Footer Placeholder 2"/>
          <p:cNvSpPr>
            <a:spLocks noGrp="1"/>
          </p:cNvSpPr>
          <p:nvPr userDrawn="1">
            <p:ph type="ftr" sz="quarter" idx="3"/>
          </p:nvPr>
        </p:nvSpPr>
        <p:spPr>
          <a:xfrm>
            <a:off x="457200" y="6172200"/>
            <a:ext cx="6400800" cy="533400"/>
          </a:xfrm>
          <a:prstGeom prst="rect">
            <a:avLst/>
          </a:prstGeom>
        </p:spPr>
        <p:txBody>
          <a:bodyPr/>
          <a:lstStyle>
            <a:lvl1pPr>
              <a:defRPr sz="1100"/>
            </a:lvl1pPr>
          </a:lstStyle>
          <a:p>
            <a:r>
              <a:rPr lang="en-US" b="1" dirty="0" smtClean="0">
                <a:latin typeface="Trebuchet MS" pitchFamily="34" charset="0"/>
              </a:rPr>
              <a:t>       Bruner Foundation</a:t>
            </a:r>
          </a:p>
          <a:p>
            <a:r>
              <a:rPr lang="en-US" dirty="0" smtClean="0">
                <a:latin typeface="Trebuchet MS" pitchFamily="34" charset="0"/>
              </a:rPr>
              <a:t>       </a:t>
            </a:r>
            <a:r>
              <a:rPr lang="en-US" b="1" dirty="0" smtClean="0">
                <a:latin typeface="Trebuchet MS" pitchFamily="34" charset="0"/>
              </a:rPr>
              <a:t>Rochester, New York                         </a:t>
            </a:r>
            <a:r>
              <a:rPr lang="en-US" sz="1200" b="1" dirty="0" smtClean="0">
                <a:latin typeface="Trebuchet MS" pitchFamily="34" charset="0"/>
              </a:rPr>
              <a:t>Anita M. Baker, </a:t>
            </a:r>
            <a:r>
              <a:rPr lang="en-US" sz="1200" b="1" i="1" dirty="0" smtClean="0">
                <a:latin typeface="Trebuchet MS" pitchFamily="34" charset="0"/>
              </a:rPr>
              <a:t>Evaluation Services</a:t>
            </a:r>
            <a:endParaRPr lang="en-US" sz="1200" b="1" i="1" dirty="0">
              <a:latin typeface="Trebuchet MS"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6" name="Footer Placeholder 5"/>
          <p:cNvSpPr>
            <a:spLocks noGrp="1" noChangeArrowheads="1"/>
          </p:cNvSpPr>
          <p:nvPr>
            <p:ph type="ftr" sz="quarter" idx="11"/>
          </p:nvPr>
        </p:nvSpPr>
        <p:spPr>
          <a:xfrm>
            <a:off x="2971800" y="6381750"/>
            <a:ext cx="3733800" cy="476250"/>
          </a:xfrm>
          <a:prstGeom prst="rect">
            <a:avLst/>
          </a:prstGeom>
          <a:ln/>
        </p:spPr>
        <p:txBody>
          <a:bodyPr/>
          <a:lstStyle>
            <a:lvl1pPr>
              <a:defRPr>
                <a:latin typeface="Trebuchet MS" pitchFamily="34" charset="0"/>
              </a:defRPr>
            </a:lvl1pPr>
          </a:lstStyle>
          <a:p>
            <a:r>
              <a:rPr lang="en-US" dirty="0" smtClean="0"/>
              <a:t>Anita M. Baker, </a:t>
            </a:r>
            <a:r>
              <a:rPr lang="en-US" i="1" dirty="0" smtClean="0"/>
              <a:t>Evaluation</a:t>
            </a:r>
            <a:r>
              <a:rPr lang="en-US" dirty="0" smtClean="0"/>
              <a:t> </a:t>
            </a:r>
            <a:r>
              <a:rPr lang="en-US" i="1" dirty="0" smtClean="0"/>
              <a:t>Services</a:t>
            </a:r>
            <a:endParaRPr lang="en-US" i="1" dirty="0"/>
          </a:p>
        </p:txBody>
      </p:sp>
      <p:sp>
        <p:nvSpPr>
          <p:cNvPr id="7" name="Rectangle 6"/>
          <p:cNvSpPr>
            <a:spLocks noGrp="1" noChangeArrowheads="1"/>
          </p:cNvSpPr>
          <p:nvPr>
            <p:ph type="sldNum" sz="quarter" idx="12"/>
          </p:nvPr>
        </p:nvSpPr>
        <p:spPr>
          <a:ln/>
        </p:spPr>
        <p:txBody>
          <a:bodyPr/>
          <a:lstStyle>
            <a:lvl1pPr>
              <a:defRPr/>
            </a:lvl1pPr>
          </a:lstStyle>
          <a:p>
            <a:fld id="{5A51872A-3F5B-4EA9-B743-64FB6F0E43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8" name="Rectangle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pPr algn="ctr"/>
            <a:r>
              <a:rPr lang="en-US" dirty="0" smtClean="0"/>
              <a:t>Anita M. Baker, </a:t>
            </a:r>
            <a:r>
              <a:rPr lang="en-US" i="1" dirty="0" smtClean="0"/>
              <a:t>Evaluation Services</a:t>
            </a:r>
            <a:endParaRPr lang="en-US" i="1" dirty="0"/>
          </a:p>
        </p:txBody>
      </p:sp>
      <p:sp>
        <p:nvSpPr>
          <p:cNvPr id="9" name="Rectangle 6"/>
          <p:cNvSpPr>
            <a:spLocks noGrp="1" noChangeArrowheads="1"/>
          </p:cNvSpPr>
          <p:nvPr>
            <p:ph type="sldNum" sz="quarter" idx="12"/>
          </p:nvPr>
        </p:nvSpPr>
        <p:spPr>
          <a:ln/>
        </p:spPr>
        <p:txBody>
          <a:bodyPr/>
          <a:lstStyle>
            <a:lvl1pPr>
              <a:defRPr/>
            </a:lvl1pPr>
          </a:lstStyle>
          <a:p>
            <a:fld id="{601913E5-E38E-4DB5-8A45-773941E01D3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sp>
        <p:nvSpPr>
          <p:cNvPr id="7" name="Slide Number Placeholder 6"/>
          <p:cNvSpPr>
            <a:spLocks noGrp="1"/>
          </p:cNvSpPr>
          <p:nvPr>
            <p:ph type="sldNum" sz="quarter" idx="11"/>
          </p:nvPr>
        </p:nvSpPr>
        <p:spPr/>
        <p:txBody>
          <a:bodyPr/>
          <a:lstStyle/>
          <a:p>
            <a:fld id="{AF35CA4E-FC4C-453F-BE66-700D9A7C8C3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3" name="Rectangle 5"/>
          <p:cNvSpPr>
            <a:spLocks noGrp="1" noChangeArrowheads="1"/>
          </p:cNvSpPr>
          <p:nvPr>
            <p:ph type="ftr" sz="quarter" idx="11"/>
          </p:nvPr>
        </p:nvSpPr>
        <p:spPr>
          <a:xfrm>
            <a:off x="3505200" y="6245225"/>
            <a:ext cx="2590800" cy="476250"/>
          </a:xfrm>
          <a:prstGeom prst="rect">
            <a:avLst/>
          </a:prstGeom>
          <a:ln/>
        </p:spPr>
        <p:txBody>
          <a:bodyPr/>
          <a:lstStyle>
            <a:lvl1pPr>
              <a:defRPr>
                <a:latin typeface="Trebuchet MS" pitchFamily="34" charset="0"/>
              </a:defRPr>
            </a:lvl1pPr>
          </a:lstStyle>
          <a:p>
            <a:r>
              <a:rPr lang="en-US" dirty="0" smtClean="0"/>
              <a:t>Anita M. Baker, </a:t>
            </a:r>
            <a:r>
              <a:rPr lang="en-US" i="1" dirty="0" smtClean="0"/>
              <a:t>Evaluation Services</a:t>
            </a:r>
            <a:endParaRPr lang="en-US" i="1" dirty="0"/>
          </a:p>
        </p:txBody>
      </p:sp>
      <p:sp>
        <p:nvSpPr>
          <p:cNvPr id="4" name="Rectangle 6"/>
          <p:cNvSpPr>
            <a:spLocks noGrp="1" noChangeArrowheads="1"/>
          </p:cNvSpPr>
          <p:nvPr>
            <p:ph type="sldNum" sz="quarter" idx="12"/>
          </p:nvPr>
        </p:nvSpPr>
        <p:spPr>
          <a:ln/>
        </p:spPr>
        <p:txBody>
          <a:bodyPr/>
          <a:lstStyle>
            <a:lvl1pPr>
              <a:defRPr/>
            </a:lvl1pPr>
          </a:lstStyle>
          <a:p>
            <a:fld id="{30E334B6-8826-47F5-8392-16A42D0814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6" name="Footer Placeholder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r>
              <a:rPr lang="en-US" dirty="0" smtClean="0"/>
              <a:t>       Bruner Foundation        Rochester, New York                         Anita M. Baker, Evaluation Services</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5292967-55AD-4EF6-85E5-4F1B533B75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6" name="Footer Placeholder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r>
              <a:rPr lang="en-US" dirty="0" smtClean="0"/>
              <a:t>       Bruner Foundation        Rochester, New York                         Anita M. Baker, Evaluation Services</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E896F203-0701-40C8-8F2B-486041F521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8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pitchFamily="34" charset="0"/>
              </a:defRPr>
            </a:lvl1pPr>
          </a:lstStyle>
          <a:p>
            <a:fld id="{AF35CA4E-FC4C-453F-BE66-700D9A7C8C31}" type="slidenum">
              <a:rPr lang="en-US" smtClean="0"/>
              <a:pPr/>
              <a:t>‹#›</a:t>
            </a:fld>
            <a:endParaRPr lang="en-US" dirty="0"/>
          </a:p>
        </p:txBody>
      </p:sp>
      <p:sp>
        <p:nvSpPr>
          <p:cNvPr id="7" name="Footer Placeholder 2"/>
          <p:cNvSpPr>
            <a:spLocks noGrp="1"/>
          </p:cNvSpPr>
          <p:nvPr userDrawn="1">
            <p:ph type="ftr" sz="quarter" idx="3"/>
          </p:nvPr>
        </p:nvSpPr>
        <p:spPr>
          <a:xfrm>
            <a:off x="457200" y="6172200"/>
            <a:ext cx="6400800" cy="533400"/>
          </a:xfrm>
          <a:prstGeom prst="rect">
            <a:avLst/>
          </a:prstGeom>
        </p:spPr>
        <p:txBody>
          <a:bodyPr/>
          <a:lstStyle>
            <a:lvl1pPr>
              <a:defRPr sz="1100"/>
            </a:lvl1pPr>
          </a:lstStyle>
          <a:p>
            <a:r>
              <a:rPr lang="en-US" b="1" dirty="0" smtClean="0">
                <a:latin typeface="Trebuchet MS" pitchFamily="34" charset="0"/>
              </a:rPr>
              <a:t>       Bruner Foundation</a:t>
            </a:r>
          </a:p>
          <a:p>
            <a:r>
              <a:rPr lang="en-US" dirty="0" smtClean="0">
                <a:latin typeface="Trebuchet MS" pitchFamily="34" charset="0"/>
              </a:rPr>
              <a:t>       </a:t>
            </a:r>
            <a:r>
              <a:rPr lang="en-US" b="1" dirty="0" smtClean="0">
                <a:latin typeface="Trebuchet MS" pitchFamily="34" charset="0"/>
              </a:rPr>
              <a:t>Rochester, New York                         </a:t>
            </a:r>
            <a:r>
              <a:rPr lang="en-US" sz="1200" b="1" dirty="0" smtClean="0">
                <a:latin typeface="Trebuchet MS" pitchFamily="34" charset="0"/>
              </a:rPr>
              <a:t>Anita M. Baker, </a:t>
            </a:r>
            <a:r>
              <a:rPr lang="en-US" sz="1200" b="1" i="1" dirty="0" smtClean="0">
                <a:latin typeface="Trebuchet MS" pitchFamily="34" charset="0"/>
              </a:rPr>
              <a:t>Evaluation Services</a:t>
            </a:r>
            <a:endParaRPr lang="en-US" sz="1200" b="1" i="1" dirty="0">
              <a:latin typeface="Trebuchet MS" pitchFamily="34" charset="0"/>
            </a:endParaRPr>
          </a:p>
        </p:txBody>
      </p:sp>
      <p:pic>
        <p:nvPicPr>
          <p:cNvPr id="8" name="Picture 7"/>
          <p:cNvPicPr>
            <a:picLocks noChangeAspect="1" noChangeArrowheads="1"/>
          </p:cNvPicPr>
          <p:nvPr userDrawn="1"/>
        </p:nvPicPr>
        <p:blipFill>
          <a:blip r:embed="rId15" cstate="print"/>
          <a:srcRect/>
          <a:stretch>
            <a:fillRect/>
          </a:stretch>
        </p:blipFill>
        <p:spPr bwMode="auto">
          <a:xfrm>
            <a:off x="457200" y="6172200"/>
            <a:ext cx="304800" cy="401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dt="0"/>
  <p:txStyles>
    <p:titleStyle>
      <a:lvl1pPr algn="ctr" rtl="0" eaLnBrk="0" fontAlgn="base" hangingPunct="0">
        <a:spcBef>
          <a:spcPct val="0"/>
        </a:spcBef>
        <a:spcAft>
          <a:spcPct val="0"/>
        </a:spcAft>
        <a:defRPr sz="4400">
          <a:solidFill>
            <a:schemeClr val="tx2"/>
          </a:solidFill>
          <a:latin typeface="Trebuchet MS"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SzPct val="80000"/>
        <a:buFont typeface="Wingdings 3" pitchFamily="-65" charset="2"/>
        <a:buChar char="u"/>
        <a:defRPr sz="3200">
          <a:solidFill>
            <a:schemeClr val="tx1"/>
          </a:solidFill>
          <a:latin typeface="Trebuchet MS"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80000"/>
        <a:buFont typeface="Wingdings" pitchFamily="-65" charset="2"/>
        <a:buChar char="§"/>
        <a:defRPr sz="2800">
          <a:solidFill>
            <a:schemeClr val="tx1"/>
          </a:solidFill>
          <a:latin typeface="Trebuchet MS" pitchFamily="34" charset="0"/>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200400" y="4724400"/>
            <a:ext cx="3429000" cy="533400"/>
          </a:xfrm>
        </p:spPr>
        <p:txBody>
          <a:bodyPr/>
          <a:lstStyle/>
          <a:p>
            <a:pPr>
              <a:lnSpc>
                <a:spcPct val="80000"/>
              </a:lnSpc>
              <a:buFont typeface="Wingdings 3" charset="2"/>
              <a:buNone/>
            </a:pPr>
            <a:r>
              <a:rPr lang="en-US" sz="2400" b="1" dirty="0" smtClean="0">
                <a:solidFill>
                  <a:srgbClr val="000066"/>
                </a:solidFill>
                <a:latin typeface="Trebuchet MS" charset="0"/>
                <a:ea typeface="ＭＳ Ｐゴシック" charset="-128"/>
              </a:rPr>
              <a:t>Anita M. Baker, </a:t>
            </a:r>
            <a:r>
              <a:rPr lang="en-US" sz="2400" b="1" dirty="0" err="1" smtClean="0">
                <a:solidFill>
                  <a:srgbClr val="000066"/>
                </a:solidFill>
                <a:latin typeface="Trebuchet MS" charset="0"/>
                <a:ea typeface="ＭＳ Ｐゴシック" charset="-128"/>
              </a:rPr>
              <a:t>Ed.D</a:t>
            </a:r>
            <a:r>
              <a:rPr lang="en-US" sz="2400" b="1" dirty="0" smtClean="0">
                <a:solidFill>
                  <a:srgbClr val="000066"/>
                </a:solidFill>
                <a:latin typeface="Trebuchet MS" charset="0"/>
                <a:ea typeface="ＭＳ Ｐゴシック" charset="-128"/>
              </a:rPr>
              <a:t>. Evaluation Services</a:t>
            </a:r>
          </a:p>
        </p:txBody>
      </p:sp>
      <p:sp>
        <p:nvSpPr>
          <p:cNvPr id="3075" name="Rectangle 4"/>
          <p:cNvSpPr>
            <a:spLocks noGrp="1" noChangeArrowheads="1"/>
          </p:cNvSpPr>
          <p:nvPr>
            <p:ph type="ctrTitle"/>
          </p:nvPr>
        </p:nvSpPr>
        <p:spPr>
          <a:xfrm>
            <a:off x="457200" y="1066800"/>
            <a:ext cx="8382000" cy="3429000"/>
          </a:xfrm>
        </p:spPr>
        <p:txBody>
          <a:bodyPr/>
          <a:lstStyle/>
          <a:p>
            <a:pPr>
              <a:spcAft>
                <a:spcPts val="1800"/>
              </a:spcAft>
            </a:pPr>
            <a:r>
              <a:rPr lang="en-US" sz="4000" b="1" dirty="0" smtClean="0">
                <a:solidFill>
                  <a:srgbClr val="000066"/>
                </a:solidFill>
                <a:latin typeface="Trebuchet MS" charset="0"/>
                <a:ea typeface="ＭＳ Ｐゴシック" charset="-128"/>
              </a:rPr>
              <a:t>Program Evaluation Essentials</a:t>
            </a:r>
            <a:br>
              <a:rPr lang="en-US" sz="4000" b="1" dirty="0" smtClean="0">
                <a:solidFill>
                  <a:srgbClr val="000066"/>
                </a:solidFill>
                <a:latin typeface="Trebuchet MS" charset="0"/>
                <a:ea typeface="ＭＳ Ｐゴシック" charset="-128"/>
              </a:rPr>
            </a:br>
            <a:r>
              <a:rPr lang="en-US" sz="2800" b="1" dirty="0" smtClean="0">
                <a:solidFill>
                  <a:srgbClr val="000066"/>
                </a:solidFill>
                <a:latin typeface="Trebuchet MS" charset="0"/>
                <a:ea typeface="ＭＳ Ｐゴシック" charset="-128"/>
              </a:rPr>
              <a:t>Evaluation Support 2.0</a:t>
            </a:r>
            <a:br>
              <a:rPr lang="en-US" sz="2800" b="1" dirty="0" smtClean="0">
                <a:solidFill>
                  <a:srgbClr val="000066"/>
                </a:solidFill>
                <a:latin typeface="Trebuchet MS" charset="0"/>
                <a:ea typeface="ＭＳ Ｐゴシック" charset="-128"/>
              </a:rPr>
            </a:br>
            <a:r>
              <a:rPr lang="en-US" sz="2800" b="1" dirty="0" smtClean="0">
                <a:solidFill>
                  <a:srgbClr val="000066"/>
                </a:solidFill>
                <a:latin typeface="Trebuchet MS" charset="0"/>
                <a:ea typeface="ＭＳ Ｐゴシック" charset="-128"/>
              </a:rPr>
              <a:t>Session 1</a:t>
            </a:r>
          </a:p>
        </p:txBody>
      </p:sp>
      <p:sp>
        <p:nvSpPr>
          <p:cNvPr id="3076" name="Rectangle 5"/>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en-US"/>
          </a:p>
        </p:txBody>
      </p:sp>
      <p:sp>
        <p:nvSpPr>
          <p:cNvPr id="3077" name="Text Box 6"/>
          <p:cNvSpPr txBox="1">
            <a:spLocks noChangeArrowheads="1"/>
          </p:cNvSpPr>
          <p:nvPr/>
        </p:nvSpPr>
        <p:spPr bwMode="auto">
          <a:xfrm>
            <a:off x="3733800" y="5562600"/>
            <a:ext cx="3200400" cy="431800"/>
          </a:xfrm>
          <a:prstGeom prst="rect">
            <a:avLst/>
          </a:prstGeom>
          <a:noFill/>
          <a:ln w="9525">
            <a:noFill/>
            <a:miter lim="800000"/>
            <a:headEnd/>
            <a:tailEnd/>
          </a:ln>
        </p:spPr>
        <p:txBody>
          <a:bodyPr>
            <a:spAutoFit/>
          </a:bodyPr>
          <a:lstStyle/>
          <a:p>
            <a:r>
              <a:rPr lang="en-US" sz="1100" b="1">
                <a:latin typeface="Trebuchet MS" charset="0"/>
              </a:rPr>
              <a:t>               Bruner Foundation                   </a:t>
            </a:r>
          </a:p>
          <a:p>
            <a:r>
              <a:rPr lang="en-US" sz="1100" b="1">
                <a:latin typeface="Trebuchet MS" charset="0"/>
              </a:rPr>
              <a:t>                Rochester, New York</a:t>
            </a:r>
          </a:p>
        </p:txBody>
      </p:sp>
      <p:pic>
        <p:nvPicPr>
          <p:cNvPr id="3078" name="Picture 7"/>
          <p:cNvPicPr>
            <a:picLocks noChangeAspect="1" noChangeArrowheads="1"/>
          </p:cNvPicPr>
          <p:nvPr/>
        </p:nvPicPr>
        <p:blipFill>
          <a:blip r:embed="rId3"/>
          <a:srcRect/>
          <a:stretch>
            <a:fillRect/>
          </a:stretch>
        </p:blipFill>
        <p:spPr bwMode="auto">
          <a:xfrm>
            <a:off x="3962400" y="5562600"/>
            <a:ext cx="381000" cy="381000"/>
          </a:xfrm>
          <a:prstGeom prst="rect">
            <a:avLst/>
          </a:prstGeom>
          <a:noFill/>
          <a:ln w="9525">
            <a:noFill/>
            <a:miter lim="800000"/>
            <a:headEnd/>
            <a:tailEnd/>
          </a:ln>
        </p:spPr>
      </p:pic>
      <p:pic>
        <p:nvPicPr>
          <p:cNvPr id="9" name="Picture 8" descr="x_dtmyz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 y="4389578"/>
            <a:ext cx="2895600" cy="272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14400"/>
          </a:xfrm>
        </p:spPr>
        <p:txBody>
          <a:bodyPr>
            <a:normAutofit/>
          </a:bodyPr>
          <a:lstStyle/>
          <a:p>
            <a:r>
              <a:rPr lang="en-US" sz="4000" dirty="0" smtClean="0">
                <a:solidFill>
                  <a:schemeClr val="tx1"/>
                </a:solidFill>
              </a:rPr>
              <a:t>What is Program Evaluation? 	</a:t>
            </a:r>
            <a:endParaRPr lang="en-US" sz="4000" dirty="0">
              <a:solidFill>
                <a:schemeClr val="tx1"/>
              </a:solidFill>
            </a:endParaRPr>
          </a:p>
        </p:txBody>
      </p:sp>
      <p:sp>
        <p:nvSpPr>
          <p:cNvPr id="5" name="Content Placeholder 4"/>
          <p:cNvSpPr>
            <a:spLocks noGrp="1"/>
          </p:cNvSpPr>
          <p:nvPr>
            <p:ph sz="quarter" idx="2"/>
          </p:nvPr>
        </p:nvSpPr>
        <p:spPr>
          <a:xfrm>
            <a:off x="457200" y="1712913"/>
            <a:ext cx="8077200" cy="2819400"/>
          </a:xfrm>
        </p:spPr>
        <p:txBody>
          <a:bodyPr>
            <a:normAutofit lnSpcReduction="10000"/>
          </a:bodyPr>
          <a:lstStyle/>
          <a:p>
            <a:pPr>
              <a:buNone/>
            </a:pPr>
            <a:r>
              <a:rPr lang="en-US" sz="3200" dirty="0" smtClean="0"/>
              <a:t>  Thoughtful, </a:t>
            </a:r>
            <a:r>
              <a:rPr lang="en-US" sz="3200" u="sng" dirty="0" smtClean="0"/>
              <a:t>systematic</a:t>
            </a:r>
            <a:r>
              <a:rPr lang="en-US" sz="3200" dirty="0" smtClean="0"/>
              <a:t> collection and analysis of information about activities, characteristics and outcomes of programs, for use by specific people, </a:t>
            </a:r>
            <a:r>
              <a:rPr lang="en-US" sz="3200" b="1" dirty="0" smtClean="0"/>
              <a:t>to reduce uncertainties and inform decisions.</a:t>
            </a:r>
          </a:p>
          <a:p>
            <a:pPr>
              <a:buNone/>
            </a:pPr>
            <a:endParaRPr lang="en-US" b="1"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11"/>
          </p:nvPr>
        </p:nvSpPr>
        <p:spPr>
          <a:xfrm>
            <a:off x="3200400" y="6257290"/>
            <a:ext cx="2590800" cy="518160"/>
          </a:xfr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1</a:t>
            </a:r>
            <a:endParaRPr lang="en-US" dirty="0"/>
          </a:p>
        </p:txBody>
      </p:sp>
    </p:spTree>
    <p:extLst>
      <p:ext uri="{BB962C8B-B14F-4D97-AF65-F5344CB8AC3E}">
        <p14:creationId xmlns:p14="http://schemas.microsoft.com/office/powerpoint/2010/main" val="2638699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smtClean="0"/>
              <a:t>2</a:t>
            </a:r>
            <a:endParaRPr lang="en-US" dirty="0"/>
          </a:p>
        </p:txBody>
      </p:sp>
      <p:sp>
        <p:nvSpPr>
          <p:cNvPr id="24580" name="Rectangle 2"/>
          <p:cNvSpPr>
            <a:spLocks noGrp="1" noChangeArrowheads="1"/>
          </p:cNvSpPr>
          <p:nvPr>
            <p:ph type="title"/>
          </p:nvPr>
        </p:nvSpPr>
        <p:spPr/>
        <p:txBody>
          <a:bodyPr>
            <a:normAutofit/>
          </a:bodyPr>
          <a:lstStyle/>
          <a:p>
            <a:pPr eaLnBrk="1" hangingPunct="1"/>
            <a:r>
              <a:rPr lang="en-US" sz="4000" b="1" dirty="0" smtClean="0">
                <a:solidFill>
                  <a:schemeClr val="tx1"/>
                </a:solidFill>
              </a:rPr>
              <a:t>Evaluation Strategy Clarification</a:t>
            </a:r>
          </a:p>
        </p:txBody>
      </p:sp>
      <p:sp>
        <p:nvSpPr>
          <p:cNvPr id="194563" name="Rectangle 3"/>
          <p:cNvSpPr>
            <a:spLocks noGrp="1" noChangeArrowheads="1"/>
          </p:cNvSpPr>
          <p:nvPr>
            <p:ph type="body" idx="1"/>
          </p:nvPr>
        </p:nvSpPr>
        <p:spPr>
          <a:xfrm>
            <a:off x="457200" y="1346200"/>
            <a:ext cx="8229600" cy="4857750"/>
          </a:xfrm>
        </p:spPr>
        <p:txBody>
          <a:bodyPr>
            <a:normAutofit lnSpcReduction="10000"/>
          </a:bodyPr>
          <a:lstStyle/>
          <a:p>
            <a:pPr marL="571500" indent="-571500" eaLnBrk="1" hangingPunct="1">
              <a:buFontTx/>
              <a:buNone/>
            </a:pPr>
            <a:r>
              <a:rPr lang="en-US" sz="2800" dirty="0" smtClean="0">
                <a:sym typeface="Wingdings 3" pitchFamily="18" charset="2"/>
              </a:rPr>
              <a:t>   </a:t>
            </a:r>
            <a:r>
              <a:rPr lang="en-US" sz="2800" dirty="0" smtClean="0"/>
              <a:t>All Evaluations Are: </a:t>
            </a:r>
          </a:p>
          <a:p>
            <a:pPr marL="1739900" lvl="1" indent="-533400" eaLnBrk="1" hangingPunct="1">
              <a:buFont typeface="Wingdings" pitchFamily="2" charset="2"/>
              <a:buChar char="è"/>
            </a:pPr>
            <a:r>
              <a:rPr lang="en-US" sz="2400" dirty="0" smtClean="0"/>
              <a:t> Partly social </a:t>
            </a:r>
          </a:p>
          <a:p>
            <a:pPr marL="1739900" lvl="1" indent="-533400" eaLnBrk="1" hangingPunct="1">
              <a:buFont typeface="Wingdings" pitchFamily="2" charset="2"/>
              <a:buChar char="è"/>
            </a:pPr>
            <a:r>
              <a:rPr lang="en-US" sz="2400" dirty="0" smtClean="0"/>
              <a:t> Partly political </a:t>
            </a:r>
          </a:p>
          <a:p>
            <a:pPr marL="1739900" lvl="1" indent="-533400" eaLnBrk="1" hangingPunct="1">
              <a:buFont typeface="Wingdings" pitchFamily="2" charset="2"/>
              <a:buChar char="è"/>
            </a:pPr>
            <a:r>
              <a:rPr lang="en-US" sz="2400" dirty="0" smtClean="0"/>
              <a:t> Partly technical</a:t>
            </a:r>
          </a:p>
          <a:p>
            <a:pPr marL="571500" indent="-571500" eaLnBrk="1" hangingPunct="1">
              <a:spcBef>
                <a:spcPts val="1800"/>
              </a:spcBef>
              <a:buFont typeface="Wingdings" pitchFamily="2" charset="2"/>
              <a:buNone/>
            </a:pPr>
            <a:r>
              <a:rPr lang="en-US" sz="2800" dirty="0" smtClean="0">
                <a:sym typeface="Wingdings 3" pitchFamily="18" charset="2"/>
              </a:rPr>
              <a:t>   </a:t>
            </a:r>
            <a:r>
              <a:rPr lang="en-US" sz="2800" dirty="0" smtClean="0"/>
              <a:t>Both qualitative and quantitative data can be collected and used and both are valuable.</a:t>
            </a:r>
          </a:p>
          <a:p>
            <a:pPr marL="571500" indent="-571500" eaLnBrk="1" hangingPunct="1">
              <a:spcBef>
                <a:spcPts val="1800"/>
              </a:spcBef>
              <a:buFont typeface="Wingdings" pitchFamily="2" charset="2"/>
              <a:buNone/>
            </a:pPr>
            <a:r>
              <a:rPr lang="en-US" sz="2800" dirty="0" smtClean="0">
                <a:sym typeface="Wingdings 3" pitchFamily="18" charset="2"/>
              </a:rPr>
              <a:t>   There are multiple ways to address most evaluation needs.  </a:t>
            </a:r>
          </a:p>
          <a:p>
            <a:pPr marL="571500" indent="-571500" eaLnBrk="1" hangingPunct="1">
              <a:spcBef>
                <a:spcPts val="1800"/>
              </a:spcBef>
              <a:buFont typeface="Wingdings" pitchFamily="2" charset="2"/>
              <a:buNone/>
            </a:pPr>
            <a:r>
              <a:rPr lang="en-US" sz="2800" dirty="0" smtClean="0">
                <a:sym typeface="Wingdings 3" pitchFamily="18" charset="2"/>
              </a:rPr>
              <a:t>   Different evaluation needs call for different designs, data and data collection strategies.</a:t>
            </a:r>
          </a:p>
        </p:txBody>
      </p:sp>
      <p:pic>
        <p:nvPicPr>
          <p:cNvPr id="24582" name="Picture 6" descr="C:\Users\anita.OMGDOMAIN\AppData\Local\Microsoft\Windows\Temporary Internet Files\Content.IE5\XAM343MY\MCj04415100000[1].png"/>
          <p:cNvPicPr>
            <a:picLocks noChangeAspect="1" noChangeArrowheads="1"/>
          </p:cNvPicPr>
          <p:nvPr/>
        </p:nvPicPr>
        <p:blipFill>
          <a:blip r:embed="rId3"/>
          <a:srcRect/>
          <a:stretch>
            <a:fillRect/>
          </a:stretch>
        </p:blipFill>
        <p:spPr bwMode="auto">
          <a:xfrm>
            <a:off x="6172200" y="1285875"/>
            <a:ext cx="1828800" cy="1714500"/>
          </a:xfrm>
          <a:prstGeom prst="rect">
            <a:avLst/>
          </a:prstGeom>
          <a:noFill/>
          <a:ln w="9525">
            <a:noFill/>
            <a:miter lim="800000"/>
            <a:headEnd/>
            <a:tailEnd/>
          </a:ln>
        </p:spPr>
      </p:pic>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8194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2013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5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14655"/>
            <a:ext cx="8458200" cy="990600"/>
          </a:xfrm>
        </p:spPr>
        <p:txBody>
          <a:bodyPr>
            <a:noAutofit/>
          </a:bodyPr>
          <a:lstStyle/>
          <a:p>
            <a:r>
              <a:rPr lang="en-US" sz="4000" dirty="0" smtClean="0">
                <a:solidFill>
                  <a:schemeClr val="accent6"/>
                </a:solidFill>
              </a:rPr>
              <a:t>What do you need to do to conduct Evaluation?</a:t>
            </a:r>
            <a:endParaRPr lang="en-US" sz="4000" dirty="0">
              <a:solidFill>
                <a:schemeClr val="accent6"/>
              </a:solidFill>
            </a:endParaRPr>
          </a:p>
        </p:txBody>
      </p:sp>
      <p:sp>
        <p:nvSpPr>
          <p:cNvPr id="3" name="Content Placeholder 2"/>
          <p:cNvSpPr>
            <a:spLocks noGrp="1"/>
          </p:cNvSpPr>
          <p:nvPr>
            <p:ph sz="quarter" idx="1"/>
          </p:nvPr>
        </p:nvSpPr>
        <p:spPr>
          <a:xfrm>
            <a:off x="457200" y="1752600"/>
            <a:ext cx="8229600" cy="3810000"/>
          </a:xfrm>
        </p:spPr>
        <p:txBody>
          <a:bodyPr/>
          <a:lstStyle/>
          <a:p>
            <a:r>
              <a:rPr lang="en-US" sz="2800" dirty="0" smtClean="0"/>
              <a:t>Specify key evaluation questions</a:t>
            </a:r>
          </a:p>
          <a:p>
            <a:pPr marL="349250" indent="0">
              <a:spcBef>
                <a:spcPts val="1800"/>
              </a:spcBef>
            </a:pPr>
            <a:r>
              <a:rPr lang="en-US" sz="2800" dirty="0" smtClean="0"/>
              <a:t> Specify an approach (evaluation design)</a:t>
            </a:r>
          </a:p>
          <a:p>
            <a:pPr marL="858838" indent="55563">
              <a:spcBef>
                <a:spcPts val="1800"/>
              </a:spcBef>
            </a:pPr>
            <a:r>
              <a:rPr lang="en-US" sz="2800" dirty="0" smtClean="0"/>
              <a:t>  Apply evaluation logic</a:t>
            </a:r>
          </a:p>
          <a:p>
            <a:pPr marL="1554163" indent="330200">
              <a:spcBef>
                <a:spcPts val="1800"/>
              </a:spcBef>
            </a:pPr>
            <a:r>
              <a:rPr lang="en-US" sz="2800" dirty="0" smtClean="0"/>
              <a:t>Collect and analyze data</a:t>
            </a:r>
          </a:p>
          <a:p>
            <a:pPr marL="2111375" indent="293688">
              <a:spcBef>
                <a:spcPts val="1800"/>
              </a:spcBef>
            </a:pPr>
            <a:r>
              <a:rPr lang="en-US" sz="2800" dirty="0" smtClean="0"/>
              <a:t> Summarize and share findings </a:t>
            </a:r>
            <a:endParaRPr lang="en-US" dirty="0"/>
          </a:p>
        </p:txBody>
      </p:sp>
      <p:sp>
        <p:nvSpPr>
          <p:cNvPr id="4" name="Slide Number Placeholder 3"/>
          <p:cNvSpPr>
            <a:spLocks noGrp="1"/>
          </p:cNvSpPr>
          <p:nvPr>
            <p:ph type="sldNum" sz="quarter" idx="12"/>
          </p:nvPr>
        </p:nvSpPr>
        <p:spPr/>
        <p:txBody>
          <a:bodyPr/>
          <a:lstStyle/>
          <a:p>
            <a:r>
              <a:rPr lang="en-US" dirty="0" smtClean="0"/>
              <a:t>3</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939467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14655"/>
            <a:ext cx="8458200" cy="990600"/>
          </a:xfrm>
        </p:spPr>
        <p:txBody>
          <a:bodyPr>
            <a:noAutofit/>
          </a:bodyPr>
          <a:lstStyle/>
          <a:p>
            <a:r>
              <a:rPr lang="en-US" sz="4000" dirty="0" smtClean="0">
                <a:solidFill>
                  <a:schemeClr val="accent6"/>
                </a:solidFill>
              </a:rPr>
              <a:t>What do you need to do to conduct Evaluation?</a:t>
            </a:r>
            <a:endParaRPr lang="en-US" sz="4000" dirty="0">
              <a:solidFill>
                <a:schemeClr val="accent6"/>
              </a:solidFill>
            </a:endParaRPr>
          </a:p>
        </p:txBody>
      </p:sp>
      <p:sp>
        <p:nvSpPr>
          <p:cNvPr id="3" name="Content Placeholder 2"/>
          <p:cNvSpPr>
            <a:spLocks noGrp="1"/>
          </p:cNvSpPr>
          <p:nvPr>
            <p:ph sz="quarter" idx="1"/>
          </p:nvPr>
        </p:nvSpPr>
        <p:spPr>
          <a:xfrm>
            <a:off x="457200" y="1752600"/>
            <a:ext cx="8229600" cy="3810000"/>
          </a:xfrm>
        </p:spPr>
        <p:txBody>
          <a:bodyPr/>
          <a:lstStyle/>
          <a:p>
            <a:r>
              <a:rPr lang="en-US" sz="2800" u="sng" dirty="0" smtClean="0"/>
              <a:t>Specify key evaluation questions</a:t>
            </a:r>
          </a:p>
          <a:p>
            <a:pPr marL="349250" indent="0">
              <a:spcBef>
                <a:spcPts val="1800"/>
              </a:spcBef>
            </a:pPr>
            <a:r>
              <a:rPr lang="en-US" sz="2800" dirty="0" smtClean="0"/>
              <a:t> Specify an approach (evaluation design)</a:t>
            </a:r>
          </a:p>
          <a:p>
            <a:pPr marL="858838" indent="55563">
              <a:spcBef>
                <a:spcPts val="1800"/>
              </a:spcBef>
            </a:pPr>
            <a:r>
              <a:rPr lang="en-US" sz="2800" dirty="0" smtClean="0"/>
              <a:t>  Apply evaluation logic</a:t>
            </a:r>
          </a:p>
          <a:p>
            <a:pPr marL="1554163" indent="330200">
              <a:spcBef>
                <a:spcPts val="1800"/>
              </a:spcBef>
            </a:pPr>
            <a:r>
              <a:rPr lang="en-US" sz="2800" dirty="0" smtClean="0"/>
              <a:t>Collect and analyze data</a:t>
            </a:r>
          </a:p>
          <a:p>
            <a:pPr marL="2111375" indent="293688">
              <a:spcBef>
                <a:spcPts val="1800"/>
              </a:spcBef>
            </a:pPr>
            <a:r>
              <a:rPr lang="en-US" sz="2800" dirty="0" smtClean="0"/>
              <a:t> Summarize and share findings </a:t>
            </a:r>
            <a:endParaRPr lang="en-US" dirty="0"/>
          </a:p>
        </p:txBody>
      </p:sp>
      <p:sp>
        <p:nvSpPr>
          <p:cNvPr id="4" name="Slide Number Placeholder 3"/>
          <p:cNvSpPr>
            <a:spLocks noGrp="1"/>
          </p:cNvSpPr>
          <p:nvPr>
            <p:ph type="sldNum" sz="quarter" idx="12"/>
          </p:nvPr>
        </p:nvSpPr>
        <p:spPr/>
        <p:txBody>
          <a:bodyPr/>
          <a:lstStyle/>
          <a:p>
            <a:r>
              <a:rPr lang="en-US" dirty="0" smtClean="0"/>
              <a:t>3</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402103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50000"/>
                  </a:schemeClr>
                </a:solidFill>
              </a:rPr>
              <a:t>Evaluation Questions</a:t>
            </a:r>
            <a:endParaRPr lang="en-US" sz="4000" dirty="0">
              <a:solidFill>
                <a:schemeClr val="accent1">
                  <a:lumMod val="50000"/>
                </a:schemeClr>
              </a:solidFill>
            </a:endParaRPr>
          </a:p>
        </p:txBody>
      </p:sp>
      <p:sp>
        <p:nvSpPr>
          <p:cNvPr id="3" name="Content Placeholder 2"/>
          <p:cNvSpPr>
            <a:spLocks noGrp="1"/>
          </p:cNvSpPr>
          <p:nvPr>
            <p:ph sz="quarter" idx="1"/>
          </p:nvPr>
        </p:nvSpPr>
        <p:spPr/>
        <p:txBody>
          <a:bodyPr>
            <a:normAutofit/>
          </a:bodyPr>
          <a:lstStyle/>
          <a:p>
            <a:pPr marL="571500" indent="-571500">
              <a:spcBef>
                <a:spcPts val="0"/>
              </a:spcBef>
              <a:buClr>
                <a:srgbClr val="000066"/>
              </a:buClr>
              <a:buNone/>
            </a:pPr>
            <a:endParaRPr lang="en-US" sz="1600" dirty="0" smtClean="0"/>
          </a:p>
          <a:p>
            <a:pPr marL="571500" indent="-571500">
              <a:spcBef>
                <a:spcPts val="2400"/>
              </a:spcBef>
              <a:buClr>
                <a:srgbClr val="000066"/>
              </a:buClr>
              <a:buFont typeface="Wingdings" pitchFamily="2" charset="2"/>
              <a:buChar char="ü"/>
            </a:pPr>
            <a:r>
              <a:rPr lang="en-US" sz="2800" dirty="0" smtClean="0"/>
              <a:t>Focus and drive the evaluation.</a:t>
            </a:r>
          </a:p>
          <a:p>
            <a:pPr marL="571500" indent="-571500">
              <a:spcBef>
                <a:spcPct val="55000"/>
              </a:spcBef>
              <a:buClr>
                <a:srgbClr val="000066"/>
              </a:buClr>
              <a:buFont typeface="Wingdings" pitchFamily="2" charset="2"/>
              <a:buChar char="ü"/>
            </a:pPr>
            <a:r>
              <a:rPr lang="en-US" sz="2800" dirty="0" smtClean="0"/>
              <a:t>Should be carefully specified and agreed upon in advance of other evaluation work. </a:t>
            </a:r>
          </a:p>
          <a:p>
            <a:pPr marL="571500" indent="-571500">
              <a:spcBef>
                <a:spcPct val="55000"/>
              </a:spcBef>
              <a:buClr>
                <a:srgbClr val="000066"/>
              </a:buClr>
              <a:buFont typeface="Wingdings" pitchFamily="2" charset="2"/>
              <a:buChar char="ü"/>
            </a:pPr>
            <a:r>
              <a:rPr lang="en-US" sz="2800" dirty="0" smtClean="0">
                <a:sym typeface="Wingdings 3" pitchFamily="18" charset="2"/>
              </a:rPr>
              <a:t>Generally represent a critical subset of information that is desired. </a:t>
            </a:r>
          </a:p>
          <a:p>
            <a:endParaRPr lang="en-US" sz="3600" dirty="0"/>
          </a:p>
        </p:txBody>
      </p:sp>
      <p:sp>
        <p:nvSpPr>
          <p:cNvPr id="4" name="Slide Number Placeholder 3"/>
          <p:cNvSpPr>
            <a:spLocks noGrp="1"/>
          </p:cNvSpPr>
          <p:nvPr>
            <p:ph type="sldNum" sz="quarter" idx="12"/>
          </p:nvPr>
        </p:nvSpPr>
        <p:spPr/>
        <p:txBody>
          <a:bodyPr/>
          <a:lstStyle/>
          <a:p>
            <a:r>
              <a:rPr lang="en-US" dirty="0" smtClean="0"/>
              <a:t>4</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194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143237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noFill/>
        </p:spPr>
        <p:txBody>
          <a:bodyPr/>
          <a:lstStyle/>
          <a:p>
            <a:r>
              <a:rPr lang="en-US" sz="4000" dirty="0" smtClean="0">
                <a:solidFill>
                  <a:schemeClr val="accent1">
                    <a:lumMod val="50000"/>
                  </a:schemeClr>
                </a:solidFill>
                <a:latin typeface="+mn-lt"/>
              </a:rPr>
              <a:t>Community-Based Falls Prevention</a:t>
            </a:r>
            <a:endParaRPr lang="en-US" sz="4000" dirty="0">
              <a:solidFill>
                <a:schemeClr val="accent1">
                  <a:lumMod val="50000"/>
                </a:schemeClr>
              </a:solidFill>
              <a:latin typeface="+mn-lt"/>
            </a:endParaRPr>
          </a:p>
        </p:txBody>
      </p:sp>
      <p:sp>
        <p:nvSpPr>
          <p:cNvPr id="3" name="Content Placeholder 2"/>
          <p:cNvSpPr>
            <a:spLocks noGrp="1"/>
          </p:cNvSpPr>
          <p:nvPr>
            <p:ph sz="quarter" idx="1"/>
          </p:nvPr>
        </p:nvSpPr>
        <p:spPr>
          <a:xfrm>
            <a:off x="469557" y="1371600"/>
            <a:ext cx="8229600" cy="4633726"/>
          </a:xfrm>
        </p:spPr>
        <p:txBody>
          <a:bodyPr>
            <a:normAutofit fontScale="77500" lnSpcReduction="20000"/>
          </a:bodyPr>
          <a:lstStyle/>
          <a:p>
            <a:pPr marL="0" indent="0">
              <a:spcBef>
                <a:spcPts val="1800"/>
              </a:spcBef>
              <a:buNone/>
            </a:pPr>
            <a:r>
              <a:rPr lang="en-US" sz="2800" dirty="0" smtClean="0"/>
              <a:t>The Community-Based Falls Prevention Project (CBFPP) is a three-year pilot developed as </a:t>
            </a:r>
            <a:r>
              <a:rPr lang="en-US" sz="2800" dirty="0"/>
              <a:t>a strategy to address a critical factor influencing sustained health and quality of life for older adults. </a:t>
            </a:r>
            <a:r>
              <a:rPr lang="en-US" sz="2800" dirty="0" smtClean="0"/>
              <a:t>It </a:t>
            </a:r>
            <a:r>
              <a:rPr lang="en-US" sz="2800" dirty="0"/>
              <a:t>allows organizations that serve the same individuals to better utilize community and medical resources to strengthen preventative care for older </a:t>
            </a:r>
            <a:r>
              <a:rPr lang="en-US" sz="2800" dirty="0" smtClean="0"/>
              <a:t>adults.</a:t>
            </a:r>
          </a:p>
          <a:p>
            <a:pPr marL="0" indent="0">
              <a:spcBef>
                <a:spcPts val="1800"/>
              </a:spcBef>
              <a:buNone/>
            </a:pPr>
            <a:r>
              <a:rPr lang="en-US" sz="2800" dirty="0"/>
              <a:t>Lifespan of Greater Rochester in collaboration with the University of Rochester’s Center for Primary Care (URMC) sought to develop and implement a focused falls prevention program to reduce falls and the risk of falls in the region’s 65 and older population.</a:t>
            </a:r>
            <a:endParaRPr lang="en-US" sz="2800" dirty="0" smtClean="0"/>
          </a:p>
          <a:p>
            <a:pPr marL="0" indent="0">
              <a:spcBef>
                <a:spcPts val="1800"/>
              </a:spcBef>
              <a:buNone/>
            </a:pPr>
            <a:r>
              <a:rPr lang="en-US" sz="2800" dirty="0" smtClean="0"/>
              <a:t>Target Population: all 34,000 URMC </a:t>
            </a:r>
            <a:r>
              <a:rPr lang="en-US" sz="2800" dirty="0"/>
              <a:t>Primary Care patients 65 and older. </a:t>
            </a:r>
            <a:r>
              <a:rPr lang="en-US" sz="2800" dirty="0" smtClean="0"/>
              <a:t>These </a:t>
            </a:r>
            <a:r>
              <a:rPr lang="en-US" sz="2800" dirty="0"/>
              <a:t>patients are cared for by 107 physicians in 23 URMC practices serving Monroe, Livingston and contiguous counties. </a:t>
            </a:r>
            <a:endParaRPr lang="en-US" sz="2800" dirty="0" smtClean="0"/>
          </a:p>
        </p:txBody>
      </p:sp>
      <p:sp>
        <p:nvSpPr>
          <p:cNvPr id="4" name="Slide Number Placeholder 3"/>
          <p:cNvSpPr>
            <a:spLocks noGrp="1"/>
          </p:cNvSpPr>
          <p:nvPr>
            <p:ph type="sldNum" sz="quarter" idx="12"/>
          </p:nvPr>
        </p:nvSpPr>
        <p:spPr/>
        <p:txBody>
          <a:bodyPr/>
          <a:lstStyle/>
          <a:p>
            <a:r>
              <a:rPr lang="en-US" dirty="0" smtClean="0"/>
              <a:t>4a</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8" name="Right Triangle 7"/>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814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noFill/>
        </p:spPr>
        <p:txBody>
          <a:bodyPr/>
          <a:lstStyle/>
          <a:p>
            <a:r>
              <a:rPr lang="en-US" sz="4000" dirty="0" smtClean="0">
                <a:solidFill>
                  <a:schemeClr val="accent1">
                    <a:lumMod val="50000"/>
                  </a:schemeClr>
                </a:solidFill>
                <a:latin typeface="+mn-lt"/>
              </a:rPr>
              <a:t>Community-Based Falls Prevention</a:t>
            </a:r>
            <a:endParaRPr lang="en-US" sz="4000" dirty="0">
              <a:solidFill>
                <a:schemeClr val="accent1">
                  <a:lumMod val="50000"/>
                </a:schemeClr>
              </a:solidFill>
              <a:latin typeface="+mn-lt"/>
            </a:endParaRPr>
          </a:p>
        </p:txBody>
      </p:sp>
      <p:sp>
        <p:nvSpPr>
          <p:cNvPr id="3" name="Content Placeholder 2"/>
          <p:cNvSpPr>
            <a:spLocks noGrp="1"/>
          </p:cNvSpPr>
          <p:nvPr>
            <p:ph sz="quarter" idx="1"/>
          </p:nvPr>
        </p:nvSpPr>
        <p:spPr>
          <a:xfrm>
            <a:off x="383595" y="1055137"/>
            <a:ext cx="8229600" cy="5421863"/>
          </a:xfrm>
        </p:spPr>
        <p:txBody>
          <a:bodyPr>
            <a:noAutofit/>
          </a:bodyPr>
          <a:lstStyle/>
          <a:p>
            <a:pPr lvl="0"/>
            <a:r>
              <a:rPr lang="en-US" sz="1900" dirty="0" smtClean="0"/>
              <a:t>Educate </a:t>
            </a:r>
            <a:r>
              <a:rPr lang="en-US" sz="1900" dirty="0"/>
              <a:t>primary care providers and primary care teams about fall risk and prevention.</a:t>
            </a:r>
          </a:p>
          <a:p>
            <a:pPr lvl="0">
              <a:spcBef>
                <a:spcPts val="1800"/>
              </a:spcBef>
            </a:pPr>
            <a:r>
              <a:rPr lang="en-US" sz="1900" dirty="0" smtClean="0"/>
              <a:t>Implement </a:t>
            </a:r>
            <a:r>
              <a:rPr lang="en-US" sz="1900" dirty="0"/>
              <a:t>a protocol and triage system to assess risk of falling for individuals 65+ and develop plans to address risk.</a:t>
            </a:r>
          </a:p>
          <a:p>
            <a:pPr lvl="0">
              <a:spcBef>
                <a:spcPts val="1800"/>
              </a:spcBef>
            </a:pPr>
            <a:r>
              <a:rPr lang="en-US" sz="1900" dirty="0" smtClean="0"/>
              <a:t>Integrate </a:t>
            </a:r>
            <a:r>
              <a:rPr lang="en-US" sz="1900" dirty="0"/>
              <a:t>teams of </a:t>
            </a:r>
            <a:r>
              <a:rPr lang="en-US" sz="1900" dirty="0" smtClean="0"/>
              <a:t>Lifespan </a:t>
            </a:r>
            <a:r>
              <a:rPr lang="en-US" sz="1900" dirty="0"/>
              <a:t>staff with teams from URMC primary care through regular </a:t>
            </a:r>
            <a:r>
              <a:rPr lang="en-US" sz="1900" dirty="0" smtClean="0"/>
              <a:t>meetings</a:t>
            </a:r>
          </a:p>
          <a:p>
            <a:pPr lvl="0">
              <a:spcBef>
                <a:spcPts val="1800"/>
              </a:spcBef>
            </a:pPr>
            <a:r>
              <a:rPr lang="en-US" sz="1900" dirty="0" smtClean="0"/>
              <a:t>Create </a:t>
            </a:r>
            <a:r>
              <a:rPr lang="en-US" sz="1900" dirty="0"/>
              <a:t>a scalable, reproducible model for integration among community based programs and a care delivery system.</a:t>
            </a:r>
          </a:p>
          <a:p>
            <a:pPr lvl="0">
              <a:spcBef>
                <a:spcPts val="1800"/>
              </a:spcBef>
            </a:pPr>
            <a:r>
              <a:rPr lang="en-US" sz="1900" dirty="0" smtClean="0"/>
              <a:t>Design </a:t>
            </a:r>
            <a:r>
              <a:rPr lang="en-US" sz="1900" dirty="0"/>
              <a:t>and implement </a:t>
            </a:r>
            <a:r>
              <a:rPr lang="en-US" sz="1900" dirty="0" smtClean="0"/>
              <a:t>an electronic interface </a:t>
            </a:r>
            <a:r>
              <a:rPr lang="en-US" sz="1900" dirty="0"/>
              <a:t>between </a:t>
            </a:r>
            <a:r>
              <a:rPr lang="en-US" sz="1900" dirty="0" smtClean="0"/>
              <a:t>Lifespan </a:t>
            </a:r>
            <a:r>
              <a:rPr lang="en-US" sz="1900" dirty="0"/>
              <a:t>and </a:t>
            </a:r>
            <a:r>
              <a:rPr lang="en-US" sz="1900" dirty="0" smtClean="0"/>
              <a:t>URMC for </a:t>
            </a:r>
            <a:r>
              <a:rPr lang="en-US" sz="1900" dirty="0"/>
              <a:t>the purpose of facilitating referrals and flow of relevant clinical information</a:t>
            </a:r>
            <a:r>
              <a:rPr lang="en-US" sz="1900" dirty="0" smtClean="0"/>
              <a:t>.</a:t>
            </a:r>
          </a:p>
          <a:p>
            <a:pPr lvl="0">
              <a:spcBef>
                <a:spcPts val="1800"/>
              </a:spcBef>
            </a:pPr>
            <a:r>
              <a:rPr lang="en-US" sz="1900" dirty="0"/>
              <a:t>Increase URMC patient participation in Lifespan’s Matter of Balance Program and utilization of the Lifespan’s Home </a:t>
            </a:r>
            <a:r>
              <a:rPr lang="en-US" sz="1900" dirty="0" smtClean="0"/>
              <a:t>Safety program</a:t>
            </a:r>
            <a:r>
              <a:rPr lang="en-US" sz="1900" dirty="0"/>
              <a:t>.</a:t>
            </a:r>
          </a:p>
        </p:txBody>
      </p:sp>
      <p:sp>
        <p:nvSpPr>
          <p:cNvPr id="4" name="Slide Number Placeholder 3"/>
          <p:cNvSpPr>
            <a:spLocks noGrp="1"/>
          </p:cNvSpPr>
          <p:nvPr>
            <p:ph type="sldNum" sz="quarter" idx="12"/>
          </p:nvPr>
        </p:nvSpPr>
        <p:spPr/>
        <p:txBody>
          <a:bodyPr/>
          <a:lstStyle/>
          <a:p>
            <a:r>
              <a:rPr lang="en-US" dirty="0" smtClean="0"/>
              <a:t>4b</a:t>
            </a:r>
            <a:endParaRPr lang="en-US"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8" name="Right Triangle 7"/>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Tree>
    <p:extLst>
      <p:ext uri="{BB962C8B-B14F-4D97-AF65-F5344CB8AC3E}">
        <p14:creationId xmlns:p14="http://schemas.microsoft.com/office/powerpoint/2010/main" val="3053469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noFill/>
        </p:spPr>
        <p:txBody>
          <a:bodyPr/>
          <a:lstStyle/>
          <a:p>
            <a:r>
              <a:rPr lang="en-US" sz="4000" dirty="0" smtClean="0">
                <a:solidFill>
                  <a:schemeClr val="accent1">
                    <a:lumMod val="50000"/>
                  </a:schemeClr>
                </a:solidFill>
                <a:latin typeface="+mn-lt"/>
              </a:rPr>
              <a:t>Evaluation Questions: EXAMPLE</a:t>
            </a:r>
            <a:endParaRPr lang="en-US" sz="4000" dirty="0">
              <a:solidFill>
                <a:schemeClr val="accent1">
                  <a:lumMod val="50000"/>
                </a:schemeClr>
              </a:solidFill>
              <a:latin typeface="+mn-lt"/>
            </a:endParaRPr>
          </a:p>
        </p:txBody>
      </p:sp>
      <p:sp>
        <p:nvSpPr>
          <p:cNvPr id="4" name="Slide Number Placeholder 3"/>
          <p:cNvSpPr>
            <a:spLocks noGrp="1"/>
          </p:cNvSpPr>
          <p:nvPr>
            <p:ph type="sldNum" sz="quarter" idx="12"/>
          </p:nvPr>
        </p:nvSpPr>
        <p:spPr/>
        <p:txBody>
          <a:bodyPr/>
          <a:lstStyle/>
          <a:p>
            <a:r>
              <a:rPr lang="en-US" dirty="0" smtClean="0"/>
              <a:t>4c</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5" name="Content Placeholder 4"/>
          <p:cNvSpPr>
            <a:spLocks noGrp="1"/>
          </p:cNvSpPr>
          <p:nvPr>
            <p:ph idx="1"/>
          </p:nvPr>
        </p:nvSpPr>
        <p:spPr>
          <a:xfrm>
            <a:off x="457200" y="1383824"/>
            <a:ext cx="8229600" cy="4525963"/>
          </a:xfrm>
        </p:spPr>
        <p:txBody>
          <a:bodyPr/>
          <a:lstStyle/>
          <a:p>
            <a:pPr lvl="0"/>
            <a:r>
              <a:rPr lang="en-US" sz="2400" dirty="0"/>
              <a:t>To what extent do partners meet their project objectives to collaboratively assess and address fall risk among the targeted patient population?  </a:t>
            </a:r>
          </a:p>
          <a:p>
            <a:pPr lvl="0"/>
            <a:r>
              <a:rPr lang="en-US" sz="2400" dirty="0"/>
              <a:t>What challenges and accomplishments unfold as the program is implemented?  What strategies and pitfalls can inform replications of future collaborative efforts?</a:t>
            </a:r>
          </a:p>
          <a:p>
            <a:pPr lvl="0"/>
            <a:r>
              <a:rPr lang="en-US" sz="2400" dirty="0">
                <a:solidFill>
                  <a:srgbClr val="0000FF"/>
                </a:solidFill>
              </a:rPr>
              <a:t>How and to what extent are Medium and High Risk patients assisted by the Matter of </a:t>
            </a:r>
            <a:r>
              <a:rPr lang="en-US" sz="2400" dirty="0" smtClean="0">
                <a:solidFill>
                  <a:srgbClr val="0000FF"/>
                </a:solidFill>
              </a:rPr>
              <a:t>Balance, </a:t>
            </a:r>
            <a:r>
              <a:rPr lang="en-US" sz="2400" dirty="0">
                <a:solidFill>
                  <a:srgbClr val="0000FF"/>
                </a:solidFill>
              </a:rPr>
              <a:t>Home </a:t>
            </a:r>
            <a:r>
              <a:rPr lang="en-US" sz="2400" dirty="0" smtClean="0">
                <a:solidFill>
                  <a:srgbClr val="0000FF"/>
                </a:solidFill>
              </a:rPr>
              <a:t>Safety, </a:t>
            </a:r>
            <a:r>
              <a:rPr lang="en-US" sz="2400" dirty="0">
                <a:solidFill>
                  <a:srgbClr val="0000FF"/>
                </a:solidFill>
              </a:rPr>
              <a:t>and Clinical Pharmacist Consultation interventions?</a:t>
            </a:r>
          </a:p>
          <a:p>
            <a:pPr lvl="0"/>
            <a:r>
              <a:rPr lang="en-US" sz="2400" dirty="0"/>
              <a:t>To what extent are fall rate and fall severity reduced through collaborative project efforts?</a:t>
            </a:r>
          </a:p>
          <a:p>
            <a:pPr marL="0" indent="0">
              <a:buNone/>
            </a:pPr>
            <a:endParaRPr lang="en-US" dirty="0"/>
          </a:p>
        </p:txBody>
      </p:sp>
      <p:sp>
        <p:nvSpPr>
          <p:cNvPr id="8" name="Right Triangle 7"/>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044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50000"/>
                  </a:schemeClr>
                </a:solidFill>
              </a:rPr>
              <a:t>Evaluation Question Criteria</a:t>
            </a:r>
            <a:endParaRPr lang="en-US" sz="4000" dirty="0">
              <a:solidFill>
                <a:schemeClr val="accent1">
                  <a:lumMod val="50000"/>
                </a:schemeClr>
              </a:solidFill>
            </a:endParaRPr>
          </a:p>
        </p:txBody>
      </p:sp>
      <p:sp>
        <p:nvSpPr>
          <p:cNvPr id="3" name="Content Placeholder 2"/>
          <p:cNvSpPr>
            <a:spLocks noGrp="1"/>
          </p:cNvSpPr>
          <p:nvPr>
            <p:ph sz="quarter" idx="1"/>
          </p:nvPr>
        </p:nvSpPr>
        <p:spPr>
          <a:xfrm>
            <a:off x="457200" y="1368743"/>
            <a:ext cx="8229600" cy="4937760"/>
          </a:xfrm>
        </p:spPr>
        <p:txBody>
          <a:bodyPr>
            <a:normAutofit/>
          </a:bodyPr>
          <a:lstStyle/>
          <a:p>
            <a:pPr>
              <a:lnSpc>
                <a:spcPct val="80000"/>
              </a:lnSpc>
              <a:spcBef>
                <a:spcPct val="40000"/>
              </a:spcBef>
              <a:buClr>
                <a:srgbClr val="000066"/>
              </a:buClr>
              <a:buSzPct val="85000"/>
            </a:pPr>
            <a:r>
              <a:rPr lang="en-US" sz="2800" dirty="0" smtClean="0"/>
              <a:t>It is possible to obtain data to address the questions. </a:t>
            </a:r>
          </a:p>
          <a:p>
            <a:pPr>
              <a:lnSpc>
                <a:spcPct val="80000"/>
              </a:lnSpc>
              <a:spcBef>
                <a:spcPts val="2400"/>
              </a:spcBef>
              <a:buClr>
                <a:srgbClr val="000066"/>
              </a:buClr>
              <a:buSzPct val="85000"/>
            </a:pPr>
            <a:r>
              <a:rPr lang="en-US" sz="2800" dirty="0" smtClean="0"/>
              <a:t>There is more than one possible “answer” to the question. </a:t>
            </a:r>
          </a:p>
          <a:p>
            <a:pPr>
              <a:lnSpc>
                <a:spcPct val="80000"/>
              </a:lnSpc>
              <a:spcBef>
                <a:spcPts val="2400"/>
              </a:spcBef>
              <a:buClr>
                <a:srgbClr val="000066"/>
              </a:buClr>
              <a:buSzPct val="85000"/>
            </a:pPr>
            <a:r>
              <a:rPr lang="en-US" sz="2800" dirty="0" smtClean="0"/>
              <a:t>The information to address the questions is wanted and needed. </a:t>
            </a:r>
          </a:p>
          <a:p>
            <a:pPr>
              <a:lnSpc>
                <a:spcPct val="80000"/>
              </a:lnSpc>
              <a:spcBef>
                <a:spcPts val="2400"/>
              </a:spcBef>
              <a:buClr>
                <a:srgbClr val="000066"/>
              </a:buClr>
              <a:buSzPct val="85000"/>
            </a:pPr>
            <a:r>
              <a:rPr lang="en-US" sz="2800" dirty="0" smtClean="0"/>
              <a:t>It is known how resulting information will be used internally (and externally).</a:t>
            </a:r>
          </a:p>
          <a:p>
            <a:pPr>
              <a:lnSpc>
                <a:spcPct val="80000"/>
              </a:lnSpc>
              <a:spcBef>
                <a:spcPts val="2400"/>
              </a:spcBef>
              <a:buClr>
                <a:srgbClr val="000066"/>
              </a:buClr>
              <a:buSzPct val="85000"/>
            </a:pPr>
            <a:r>
              <a:rPr lang="en-US" sz="2800" dirty="0" smtClean="0"/>
              <a:t>The questions are aimed at changeable aspects of activity.</a:t>
            </a:r>
          </a:p>
          <a:p>
            <a:endParaRPr lang="en-US" dirty="0"/>
          </a:p>
        </p:txBody>
      </p:sp>
      <p:sp>
        <p:nvSpPr>
          <p:cNvPr id="6" name="Slide Number Placeholder 5"/>
          <p:cNvSpPr>
            <a:spLocks noGrp="1"/>
          </p:cNvSpPr>
          <p:nvPr>
            <p:ph type="sldNum" sz="quarter" idx="12"/>
          </p:nvPr>
        </p:nvSpPr>
        <p:spPr/>
        <p:txBody>
          <a:bodyPr/>
          <a:lstStyle/>
          <a:p>
            <a:r>
              <a:rPr lang="en-US" dirty="0" smtClean="0"/>
              <a:t>5</a:t>
            </a:r>
            <a:endParaRPr lang="en-US" dirty="0"/>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315379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_dtmyz2[1]"/>
          <p:cNvPicPr>
            <a:picLocks noGrp="1" noChangeAspect="1" noChangeArrowheads="1"/>
          </p:cNvPicPr>
          <p:nvPr>
            <p:ph type="subTitle" idx="1"/>
          </p:nvPr>
        </p:nvPicPr>
        <p:blipFill>
          <a:blip r:embed="rId2" cstate="print">
            <a:extLst>
              <a:ext uri="{28A0092B-C50C-407E-A947-70E740481C1C}">
                <a14:useLocalDpi xmlns:a14="http://schemas.microsoft.com/office/drawing/2010/main" val="0"/>
              </a:ext>
            </a:extLst>
          </a:blip>
          <a:srcRect/>
          <a:stretch>
            <a:fillRect/>
          </a:stretch>
        </p:blipFill>
        <p:spPr>
          <a:xfrm>
            <a:off x="2133600" y="1295400"/>
            <a:ext cx="5334000" cy="4343400"/>
          </a:xfrm>
          <a:noFill/>
        </p:spPr>
      </p:pic>
      <p:sp>
        <p:nvSpPr>
          <p:cNvPr id="36867" name="TextBox 2"/>
          <p:cNvSpPr txBox="1">
            <a:spLocks noChangeArrowheads="1"/>
          </p:cNvSpPr>
          <p:nvPr/>
        </p:nvSpPr>
        <p:spPr bwMode="auto">
          <a:xfrm>
            <a:off x="3962400" y="25146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Evaluative </a:t>
            </a:r>
          </a:p>
          <a:p>
            <a:pPr eaLnBrk="1" hangingPunct="1"/>
            <a:r>
              <a:rPr lang="en-US" altLang="en-US" sz="2400"/>
              <a:t>  Thinking</a:t>
            </a:r>
          </a:p>
        </p:txBody>
      </p:sp>
      <p:sp>
        <p:nvSpPr>
          <p:cNvPr id="2" name="TextBox 1"/>
          <p:cNvSpPr txBox="1"/>
          <p:nvPr/>
        </p:nvSpPr>
        <p:spPr>
          <a:xfrm>
            <a:off x="228600" y="6019800"/>
            <a:ext cx="6858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3988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588" y="216826"/>
            <a:ext cx="7947212" cy="1428487"/>
          </a:xfrm>
          <a:solidFill>
            <a:srgbClr val="FFFF00"/>
          </a:solidFill>
        </p:spPr>
        <p:txBody>
          <a:bodyPr>
            <a:normAutofit fontScale="90000"/>
          </a:bodyPr>
          <a:lstStyle/>
          <a:p>
            <a:r>
              <a:rPr lang="en-US" sz="3800" dirty="0" smtClean="0">
                <a:solidFill>
                  <a:schemeClr val="tx1"/>
                </a:solidFill>
              </a:rPr>
              <a:t/>
            </a:r>
            <a:br>
              <a:rPr lang="en-US" sz="3800" dirty="0" smtClean="0">
                <a:solidFill>
                  <a:schemeClr val="tx1"/>
                </a:solidFill>
              </a:rPr>
            </a:br>
            <a:r>
              <a:rPr lang="en-US" sz="3800" dirty="0" smtClean="0">
                <a:solidFill>
                  <a:schemeClr val="tx1"/>
                </a:solidFill>
              </a:rPr>
              <a:t>Evaluation Support 2.0</a:t>
            </a:r>
            <a:r>
              <a:rPr lang="en-US" sz="4000" dirty="0" smtClean="0">
                <a:solidFill>
                  <a:schemeClr val="tx1"/>
                </a:solidFill>
              </a:rPr>
              <a:t/>
            </a:r>
            <a:br>
              <a:rPr lang="en-US" sz="4000" dirty="0" smtClean="0">
                <a:solidFill>
                  <a:schemeClr val="tx1"/>
                </a:solidFill>
              </a:rPr>
            </a:br>
            <a:r>
              <a:rPr lang="en-US" sz="2200" dirty="0" smtClean="0">
                <a:solidFill>
                  <a:schemeClr val="tx1"/>
                </a:solidFill>
              </a:rPr>
              <a:t>Sponsored by the </a:t>
            </a:r>
            <a:r>
              <a:rPr lang="en-US" sz="2200" i="1" dirty="0" smtClean="0">
                <a:solidFill>
                  <a:schemeClr val="tx1"/>
                </a:solidFill>
              </a:rPr>
              <a:t>Bruner Foundation www.evaluativethinking.org</a:t>
            </a:r>
            <a:br>
              <a:rPr lang="en-US" sz="2200" i="1" dirty="0" smtClean="0">
                <a:solidFill>
                  <a:schemeClr val="tx1"/>
                </a:solidFill>
              </a:rPr>
            </a:br>
            <a:r>
              <a:rPr lang="en-US" sz="2200" i="1" dirty="0" smtClean="0">
                <a:solidFill>
                  <a:schemeClr val="tx1"/>
                </a:solidFill>
              </a:rPr>
              <a:t>and Evaluation Services www.evaluationservices.co</a:t>
            </a:r>
            <a:r>
              <a:rPr lang="en-US" sz="4000" i="1" dirty="0" smtClean="0">
                <a:solidFill>
                  <a:schemeClr val="tx1"/>
                </a:solidFill>
              </a:rPr>
              <a:t/>
            </a:r>
            <a:br>
              <a:rPr lang="en-US" sz="4000" i="1" dirty="0" smtClean="0">
                <a:solidFill>
                  <a:schemeClr val="tx1"/>
                </a:solidFill>
              </a:rPr>
            </a:br>
            <a:endParaRPr lang="en-US" sz="4000" i="1" dirty="0">
              <a:solidFill>
                <a:schemeClr val="tx1"/>
              </a:solidFill>
            </a:endParaRPr>
          </a:p>
        </p:txBody>
      </p:sp>
      <p:sp>
        <p:nvSpPr>
          <p:cNvPr id="5" name="Content Placeholder 4"/>
          <p:cNvSpPr>
            <a:spLocks noGrp="1"/>
          </p:cNvSpPr>
          <p:nvPr>
            <p:ph sz="quarter" idx="2"/>
          </p:nvPr>
        </p:nvSpPr>
        <p:spPr>
          <a:xfrm>
            <a:off x="762000" y="1645313"/>
            <a:ext cx="8077200" cy="4383087"/>
          </a:xfrm>
        </p:spPr>
        <p:txBody>
          <a:bodyPr>
            <a:normAutofit fontScale="92500"/>
          </a:bodyPr>
          <a:lstStyle/>
          <a:p>
            <a:pPr marL="228600" indent="-228600">
              <a:buNone/>
            </a:pPr>
            <a:r>
              <a:rPr lang="en-US" sz="2800" dirty="0" smtClean="0"/>
              <a:t>  </a:t>
            </a:r>
            <a:r>
              <a:rPr lang="en-US" sz="2800" b="1" dirty="0" smtClean="0"/>
              <a:t>Free evaluation training and technical assistance focused on development of evaluative capacity including data analysis and reporting.</a:t>
            </a:r>
          </a:p>
          <a:p>
            <a:pPr marL="577850" indent="-174625">
              <a:spcBef>
                <a:spcPts val="1800"/>
              </a:spcBef>
              <a:buFont typeface="Wingdings" panose="05000000000000000000" pitchFamily="2" charset="2"/>
              <a:buChar char="Ø"/>
            </a:pPr>
            <a:r>
              <a:rPr lang="en-US" b="1" dirty="0" smtClean="0"/>
              <a:t> Four (4), on-site, hands-on training sessions.</a:t>
            </a:r>
          </a:p>
          <a:p>
            <a:pPr marL="577850" indent="-174625">
              <a:spcBef>
                <a:spcPts val="1800"/>
              </a:spcBef>
              <a:buFont typeface="Wingdings" panose="05000000000000000000" pitchFamily="2" charset="2"/>
              <a:buChar char="Ø"/>
            </a:pPr>
            <a:r>
              <a:rPr lang="en-US" b="1" dirty="0" smtClean="0"/>
              <a:t> Introduction to and use of free/low-cost tools to facilitate data entry, management and analysis.  </a:t>
            </a:r>
          </a:p>
          <a:p>
            <a:pPr marL="577850" indent="-174625">
              <a:spcBef>
                <a:spcPts val="1800"/>
              </a:spcBef>
              <a:buFont typeface="Wingdings" panose="05000000000000000000" pitchFamily="2" charset="2"/>
              <a:buChar char="Ø"/>
            </a:pPr>
            <a:r>
              <a:rPr lang="en-US" b="1" dirty="0" smtClean="0"/>
              <a:t> Guided evaluation project required.</a:t>
            </a:r>
          </a:p>
          <a:p>
            <a:pPr marL="739775" indent="-336550">
              <a:spcBef>
                <a:spcPts val="1800"/>
              </a:spcBef>
              <a:buFont typeface="Wingdings" panose="05000000000000000000" pitchFamily="2" charset="2"/>
              <a:buChar char="Ø"/>
            </a:pPr>
            <a:r>
              <a:rPr lang="en-US" b="1" dirty="0" smtClean="0"/>
              <a:t>Virtual conference with funder, other organization participants.</a:t>
            </a:r>
          </a:p>
          <a:p>
            <a:pPr>
              <a:buFont typeface="Wingdings" panose="05000000000000000000" pitchFamily="2" charset="2"/>
              <a:buChar char="Ø"/>
            </a:pPr>
            <a:endParaRPr lang="en-US" sz="2800" b="1" dirty="0"/>
          </a:p>
          <a:p>
            <a:pPr marL="228600" indent="-228600">
              <a:buNone/>
            </a:pPr>
            <a:endParaRPr lang="en-US" sz="2800" b="1" dirty="0" smtClean="0"/>
          </a:p>
          <a:p>
            <a:pPr marL="228600" indent="-228600">
              <a:buNone/>
            </a:pPr>
            <a:endParaRPr lang="en-US" sz="2800" b="1" dirty="0" smtClean="0"/>
          </a:p>
          <a:p>
            <a:pPr>
              <a:buNone/>
            </a:pPr>
            <a:endParaRPr lang="en-US" sz="2800" b="1"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11"/>
          </p:nvPr>
        </p:nvSpPr>
        <p:spPr>
          <a:xfrm>
            <a:off x="3200400" y="6257290"/>
            <a:ext cx="2590800" cy="518160"/>
          </a:xfr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38717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14655"/>
            <a:ext cx="8458200" cy="990600"/>
          </a:xfrm>
        </p:spPr>
        <p:txBody>
          <a:bodyPr>
            <a:noAutofit/>
          </a:bodyPr>
          <a:lstStyle/>
          <a:p>
            <a:r>
              <a:rPr lang="en-US" sz="4000" dirty="0" smtClean="0">
                <a:solidFill>
                  <a:schemeClr val="accent6"/>
                </a:solidFill>
              </a:rPr>
              <a:t>What do you need to do to conduct Evaluation?</a:t>
            </a:r>
            <a:endParaRPr lang="en-US" sz="4000" dirty="0">
              <a:solidFill>
                <a:schemeClr val="accent6"/>
              </a:solidFill>
            </a:endParaRPr>
          </a:p>
        </p:txBody>
      </p:sp>
      <p:sp>
        <p:nvSpPr>
          <p:cNvPr id="3" name="Content Placeholder 2"/>
          <p:cNvSpPr>
            <a:spLocks noGrp="1"/>
          </p:cNvSpPr>
          <p:nvPr>
            <p:ph sz="quarter" idx="1"/>
          </p:nvPr>
        </p:nvSpPr>
        <p:spPr>
          <a:xfrm>
            <a:off x="457200" y="1752600"/>
            <a:ext cx="8229600" cy="3810000"/>
          </a:xfrm>
        </p:spPr>
        <p:txBody>
          <a:bodyPr/>
          <a:lstStyle/>
          <a:p>
            <a:r>
              <a:rPr lang="en-US" sz="2800" dirty="0" smtClean="0"/>
              <a:t>Specify key evaluation questions</a:t>
            </a:r>
          </a:p>
          <a:p>
            <a:pPr marL="349250" indent="0">
              <a:spcBef>
                <a:spcPts val="1800"/>
              </a:spcBef>
            </a:pPr>
            <a:r>
              <a:rPr lang="en-US" sz="2800" dirty="0" smtClean="0"/>
              <a:t> Specify an approach (evaluation design)</a:t>
            </a:r>
          </a:p>
          <a:p>
            <a:pPr marL="858838" indent="55563">
              <a:spcBef>
                <a:spcPts val="1800"/>
              </a:spcBef>
            </a:pPr>
            <a:r>
              <a:rPr lang="en-US" sz="2800" dirty="0" smtClean="0"/>
              <a:t>  Apply evaluation logic</a:t>
            </a:r>
          </a:p>
          <a:p>
            <a:pPr marL="1554163" indent="330200">
              <a:spcBef>
                <a:spcPts val="1800"/>
              </a:spcBef>
            </a:pPr>
            <a:r>
              <a:rPr lang="en-US" sz="2800" dirty="0" smtClean="0"/>
              <a:t>Collect and analyze data</a:t>
            </a:r>
          </a:p>
          <a:p>
            <a:pPr marL="2111375" indent="293688">
              <a:spcBef>
                <a:spcPts val="1800"/>
              </a:spcBef>
            </a:pPr>
            <a:r>
              <a:rPr lang="en-US" sz="2800" dirty="0" smtClean="0"/>
              <a:t> Summarize and share findings </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912696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14655"/>
            <a:ext cx="8458200" cy="990600"/>
          </a:xfrm>
        </p:spPr>
        <p:txBody>
          <a:bodyPr>
            <a:noAutofit/>
          </a:bodyPr>
          <a:lstStyle/>
          <a:p>
            <a:r>
              <a:rPr lang="en-US" sz="4000" dirty="0" smtClean="0">
                <a:solidFill>
                  <a:schemeClr val="accent6"/>
                </a:solidFill>
              </a:rPr>
              <a:t>What do you need to do to conduct Evaluation?</a:t>
            </a:r>
            <a:endParaRPr lang="en-US" sz="4000" dirty="0">
              <a:solidFill>
                <a:schemeClr val="accent6"/>
              </a:solidFill>
            </a:endParaRPr>
          </a:p>
        </p:txBody>
      </p:sp>
      <p:sp>
        <p:nvSpPr>
          <p:cNvPr id="3" name="Content Placeholder 2"/>
          <p:cNvSpPr>
            <a:spLocks noGrp="1"/>
          </p:cNvSpPr>
          <p:nvPr>
            <p:ph sz="quarter" idx="1"/>
          </p:nvPr>
        </p:nvSpPr>
        <p:spPr>
          <a:xfrm>
            <a:off x="457200" y="1752600"/>
            <a:ext cx="8229600" cy="3810000"/>
          </a:xfrm>
        </p:spPr>
        <p:txBody>
          <a:bodyPr/>
          <a:lstStyle/>
          <a:p>
            <a:r>
              <a:rPr lang="en-US" sz="2800" dirty="0" smtClean="0"/>
              <a:t>Specify key evaluation questions</a:t>
            </a:r>
          </a:p>
          <a:p>
            <a:pPr marL="349250" indent="0">
              <a:spcBef>
                <a:spcPts val="1800"/>
              </a:spcBef>
            </a:pPr>
            <a:r>
              <a:rPr lang="en-US" sz="2800" dirty="0" smtClean="0"/>
              <a:t> </a:t>
            </a:r>
            <a:r>
              <a:rPr lang="en-US" sz="2800" u="sng" dirty="0" smtClean="0"/>
              <a:t>Specify an approach (evaluation design)</a:t>
            </a:r>
          </a:p>
          <a:p>
            <a:pPr marL="858838" indent="55563">
              <a:spcBef>
                <a:spcPts val="1800"/>
              </a:spcBef>
            </a:pPr>
            <a:r>
              <a:rPr lang="en-US" sz="2800" dirty="0" smtClean="0"/>
              <a:t>  Apply evaluation logic</a:t>
            </a:r>
          </a:p>
          <a:p>
            <a:pPr marL="1554163" indent="330200">
              <a:spcBef>
                <a:spcPts val="1800"/>
              </a:spcBef>
            </a:pPr>
            <a:r>
              <a:rPr lang="en-US" sz="2800" dirty="0" smtClean="0"/>
              <a:t>Collect and analyze data</a:t>
            </a:r>
          </a:p>
          <a:p>
            <a:pPr marL="2111375" indent="293688">
              <a:spcBef>
                <a:spcPts val="1800"/>
              </a:spcBef>
            </a:pPr>
            <a:r>
              <a:rPr lang="en-US" sz="2800" dirty="0" smtClean="0"/>
              <a:t> Summarize and share findings </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485368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dirty="0" smtClean="0"/>
              <a:t>6</a:t>
            </a:r>
            <a:endParaRPr lang="en-US" dirty="0"/>
          </a:p>
        </p:txBody>
      </p:sp>
      <p:sp>
        <p:nvSpPr>
          <p:cNvPr id="282626" name="Rectangle 2"/>
          <p:cNvSpPr>
            <a:spLocks noGrp="1" noChangeArrowheads="1"/>
          </p:cNvSpPr>
          <p:nvPr>
            <p:ph type="title"/>
          </p:nvPr>
        </p:nvSpPr>
        <p:spPr/>
        <p:txBody>
          <a:bodyPr/>
          <a:lstStyle/>
          <a:p>
            <a:r>
              <a:rPr lang="en-US" sz="3600" b="1" dirty="0">
                <a:solidFill>
                  <a:schemeClr val="accent6">
                    <a:lumMod val="75000"/>
                  </a:schemeClr>
                </a:solidFill>
              </a:rPr>
              <a:t>Good Evaluation Designs </a:t>
            </a:r>
            <a:br>
              <a:rPr lang="en-US" sz="3600" b="1" dirty="0">
                <a:solidFill>
                  <a:schemeClr val="accent6">
                    <a:lumMod val="75000"/>
                  </a:schemeClr>
                </a:solidFill>
              </a:rPr>
            </a:br>
            <a:r>
              <a:rPr lang="en-US" sz="3600" b="1" dirty="0">
                <a:solidFill>
                  <a:schemeClr val="accent6">
                    <a:lumMod val="75000"/>
                  </a:schemeClr>
                </a:solidFill>
              </a:rPr>
              <a:t>Include the Following</a:t>
            </a:r>
          </a:p>
        </p:txBody>
      </p:sp>
      <p:sp>
        <p:nvSpPr>
          <p:cNvPr id="282627" name="Rectangle 3"/>
          <p:cNvSpPr>
            <a:spLocks noGrp="1" noChangeArrowheads="1"/>
          </p:cNvSpPr>
          <p:nvPr>
            <p:ph type="body" idx="1"/>
          </p:nvPr>
        </p:nvSpPr>
        <p:spPr>
          <a:xfrm>
            <a:off x="571501" y="1425774"/>
            <a:ext cx="8075414" cy="4574977"/>
          </a:xfrm>
        </p:spPr>
        <p:txBody>
          <a:bodyPr/>
          <a:lstStyle/>
          <a:p>
            <a:pPr marL="648891" indent="-544711">
              <a:spcBef>
                <a:spcPts val="600"/>
              </a:spcBef>
              <a:buClr>
                <a:srgbClr val="000066"/>
              </a:buClr>
              <a:buNone/>
            </a:pPr>
            <a:r>
              <a:rPr lang="en-US" b="1" dirty="0">
                <a:solidFill>
                  <a:schemeClr val="accent2"/>
                </a:solidFill>
                <a:sym typeface="Wingdings 2" pitchFamily="18" charset="2"/>
              </a:rPr>
              <a:t></a:t>
            </a:r>
            <a:r>
              <a:rPr lang="en-US" dirty="0">
                <a:solidFill>
                  <a:schemeClr val="accent2"/>
                </a:solidFill>
                <a:sym typeface="Wingdings 2" pitchFamily="18" charset="2"/>
              </a:rPr>
              <a:t> </a:t>
            </a:r>
            <a:r>
              <a:rPr lang="en-US" dirty="0">
                <a:sym typeface="Wingdings 2" pitchFamily="18" charset="2"/>
              </a:rPr>
              <a:t> </a:t>
            </a:r>
            <a:r>
              <a:rPr lang="en-US" sz="2625" dirty="0"/>
              <a:t>Summary information about the program</a:t>
            </a:r>
            <a:r>
              <a:rPr lang="en-US" dirty="0"/>
              <a:t> </a:t>
            </a:r>
          </a:p>
          <a:p>
            <a:pPr marL="648891" indent="-544711">
              <a:spcBef>
                <a:spcPts val="600"/>
              </a:spcBef>
              <a:buClr>
                <a:srgbClr val="000066"/>
              </a:buClr>
              <a:buNone/>
            </a:pPr>
            <a:r>
              <a:rPr lang="en-US" b="1" dirty="0">
                <a:solidFill>
                  <a:schemeClr val="accent2"/>
                </a:solidFill>
                <a:sym typeface="Wingdings 2" pitchFamily="18" charset="2"/>
              </a:rPr>
              <a:t></a:t>
            </a:r>
            <a:r>
              <a:rPr lang="en-US" dirty="0"/>
              <a:t> </a:t>
            </a:r>
            <a:r>
              <a:rPr lang="en-US" dirty="0" smtClean="0"/>
              <a:t> </a:t>
            </a:r>
            <a:r>
              <a:rPr lang="en-US" sz="2625" dirty="0"/>
              <a:t>The questions to be addressed by the evaluation </a:t>
            </a:r>
          </a:p>
          <a:p>
            <a:pPr marL="648891" indent="-544711">
              <a:spcBef>
                <a:spcPts val="600"/>
              </a:spcBef>
              <a:buClr>
                <a:srgbClr val="000066"/>
              </a:buClr>
              <a:buNone/>
            </a:pPr>
            <a:r>
              <a:rPr lang="en-US" sz="2625" b="1" dirty="0">
                <a:solidFill>
                  <a:schemeClr val="accent2"/>
                </a:solidFill>
                <a:sym typeface="Wingdings 2" pitchFamily="18" charset="2"/>
              </a:rPr>
              <a:t></a:t>
            </a:r>
            <a:r>
              <a:rPr lang="en-US" sz="2625" dirty="0">
                <a:sym typeface="Wingdings 3" pitchFamily="18" charset="2"/>
              </a:rPr>
              <a:t>  The data collection strategies that will be used</a:t>
            </a:r>
          </a:p>
          <a:p>
            <a:pPr marL="648891" indent="-544711">
              <a:spcBef>
                <a:spcPts val="600"/>
              </a:spcBef>
              <a:buClr>
                <a:srgbClr val="000066"/>
              </a:buClr>
              <a:buNone/>
            </a:pPr>
            <a:r>
              <a:rPr lang="en-US" sz="2625" b="1" dirty="0">
                <a:solidFill>
                  <a:schemeClr val="accent2"/>
                </a:solidFill>
                <a:sym typeface="Wingdings 2" pitchFamily="18" charset="2"/>
              </a:rPr>
              <a:t></a:t>
            </a:r>
            <a:r>
              <a:rPr lang="en-US" sz="2625" dirty="0">
                <a:sym typeface="Wingdings 3" pitchFamily="18" charset="2"/>
              </a:rPr>
              <a:t>  The individuals who will undertake the activities</a:t>
            </a:r>
          </a:p>
          <a:p>
            <a:pPr marL="648891" indent="-544711">
              <a:spcBef>
                <a:spcPts val="600"/>
              </a:spcBef>
              <a:buClr>
                <a:srgbClr val="000066"/>
              </a:buClr>
              <a:buNone/>
            </a:pPr>
            <a:r>
              <a:rPr lang="en-US" sz="2625" b="1" dirty="0">
                <a:solidFill>
                  <a:schemeClr val="accent2"/>
                </a:solidFill>
                <a:sym typeface="Wingdings 2" pitchFamily="18" charset="2"/>
              </a:rPr>
              <a:t></a:t>
            </a:r>
            <a:r>
              <a:rPr lang="en-US" sz="2625" dirty="0">
                <a:sym typeface="Wingdings 3" pitchFamily="18" charset="2"/>
              </a:rPr>
              <a:t>  When the activities will be conducted</a:t>
            </a:r>
          </a:p>
          <a:p>
            <a:pPr marL="648891" indent="-544711">
              <a:spcBef>
                <a:spcPts val="600"/>
              </a:spcBef>
              <a:buClr>
                <a:srgbClr val="000066"/>
              </a:buClr>
              <a:buNone/>
            </a:pPr>
            <a:r>
              <a:rPr lang="en-US" b="1" dirty="0">
                <a:solidFill>
                  <a:schemeClr val="accent2"/>
                </a:solidFill>
                <a:sym typeface="Wingdings 2" pitchFamily="18" charset="2"/>
              </a:rPr>
              <a:t></a:t>
            </a:r>
            <a:r>
              <a:rPr lang="en-US" sz="2625" dirty="0">
                <a:sym typeface="Wingdings 3" pitchFamily="18" charset="2"/>
              </a:rPr>
              <a:t>  The products of the evaluation (who will receive them and how they should be used)</a:t>
            </a:r>
          </a:p>
          <a:p>
            <a:pPr marL="648891" indent="-544711">
              <a:spcBef>
                <a:spcPts val="600"/>
              </a:spcBef>
              <a:buClr>
                <a:srgbClr val="000066"/>
              </a:buClr>
              <a:buNone/>
            </a:pPr>
            <a:r>
              <a:rPr lang="en-US" b="1" dirty="0">
                <a:solidFill>
                  <a:schemeClr val="accent2"/>
                </a:solidFill>
                <a:sym typeface="Wingdings 2" pitchFamily="18" charset="2"/>
              </a:rPr>
              <a:t></a:t>
            </a:r>
            <a:r>
              <a:rPr lang="en-US" sz="2625" dirty="0">
                <a:sym typeface="Wingdings 3" pitchFamily="18" charset="2"/>
              </a:rPr>
              <a:t>  Projected costs to do the evaluation</a:t>
            </a:r>
          </a:p>
          <a:p>
            <a:pPr marL="535781" indent="-535781">
              <a:buNone/>
            </a:pPr>
            <a:endParaRPr lang="en-US" sz="2625" dirty="0">
              <a:sym typeface="Wingdings 3" pitchFamily="18" charset="2"/>
            </a:endParaRPr>
          </a:p>
        </p:txBody>
      </p:sp>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2446560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type="body" idx="1"/>
          </p:nvPr>
        </p:nvSpPr>
        <p:spPr>
          <a:xfrm>
            <a:off x="762000" y="1524000"/>
            <a:ext cx="7391400" cy="3429000"/>
          </a:xfrm>
        </p:spPr>
        <p:txBody>
          <a:bodyPr/>
          <a:lstStyle/>
          <a:p>
            <a:pPr marL="571500" indent="-571500" eaLnBrk="1" hangingPunct="1">
              <a:buClr>
                <a:srgbClr val="000066"/>
              </a:buClr>
              <a:buFont typeface="Wingdings" pitchFamily="-65" charset="2"/>
              <a:buChar char="ü"/>
            </a:pPr>
            <a:endParaRPr lang="en-US" dirty="0" smtClean="0">
              <a:ea typeface="ＭＳ Ｐゴシック" pitchFamily="-65" charset="-128"/>
            </a:endParaRPr>
          </a:p>
          <a:p>
            <a:pPr marL="1739900" lvl="1" indent="-533400" eaLnBrk="1" hangingPunct="1">
              <a:spcBef>
                <a:spcPct val="55000"/>
              </a:spcBef>
              <a:buClr>
                <a:srgbClr val="000066"/>
              </a:buClr>
              <a:buFont typeface="Wingdings" pitchFamily="-65" charset="2"/>
              <a:buChar char="è"/>
            </a:pPr>
            <a:r>
              <a:rPr lang="en-US" sz="3200" dirty="0" smtClean="0">
                <a:ea typeface="ＭＳ Ｐゴシック" pitchFamily="-65" charset="-128"/>
              </a:rPr>
              <a:t>Mixed methodologies </a:t>
            </a:r>
          </a:p>
          <a:p>
            <a:pPr marL="1739900" lvl="1" indent="-533400" eaLnBrk="1" hangingPunct="1">
              <a:spcBef>
                <a:spcPct val="55000"/>
              </a:spcBef>
              <a:buClr>
                <a:srgbClr val="000066"/>
              </a:buClr>
              <a:buFont typeface="Wingdings" pitchFamily="-65" charset="2"/>
              <a:buChar char="è"/>
            </a:pPr>
            <a:r>
              <a:rPr lang="en-US" sz="3200" dirty="0" smtClean="0">
                <a:ea typeface="ＭＳ Ｐゴシック" pitchFamily="-65" charset="-128"/>
              </a:rPr>
              <a:t>Multiple sources of data </a:t>
            </a:r>
          </a:p>
          <a:p>
            <a:pPr marL="1739900" lvl="1" indent="-533400" eaLnBrk="1" hangingPunct="1">
              <a:spcBef>
                <a:spcPct val="55000"/>
              </a:spcBef>
              <a:buClr>
                <a:srgbClr val="000066"/>
              </a:buClr>
              <a:buFont typeface="Wingdings" pitchFamily="-65" charset="2"/>
              <a:buChar char="è"/>
            </a:pPr>
            <a:r>
              <a:rPr lang="en-US" sz="3200" dirty="0" smtClean="0">
                <a:ea typeface="ＭＳ Ｐゴシック" pitchFamily="-65" charset="-128"/>
              </a:rPr>
              <a:t>Multiple points in time</a:t>
            </a:r>
            <a:endParaRPr lang="en-US" sz="3200" dirty="0" smtClean="0">
              <a:ea typeface="ＭＳ Ｐゴシック" pitchFamily="-65" charset="-128"/>
              <a:sym typeface="Wingdings 3" pitchFamily="-65" charset="2"/>
            </a:endParaRPr>
          </a:p>
        </p:txBody>
      </p:sp>
      <p:sp>
        <p:nvSpPr>
          <p:cNvPr id="7" name="Slide Number Placeholder 5"/>
          <p:cNvSpPr>
            <a:spLocks noGrp="1"/>
          </p:cNvSpPr>
          <p:nvPr>
            <p:ph type="sldNum" sz="quarter" idx="12"/>
          </p:nvPr>
        </p:nvSpPr>
        <p:spPr>
          <a:xfrm>
            <a:off x="6553200" y="6245225"/>
            <a:ext cx="2133600" cy="476250"/>
          </a:xfrm>
        </p:spPr>
        <p:txBody>
          <a:bodyPr/>
          <a:lstStyle/>
          <a:p>
            <a:r>
              <a:rPr lang="en-US" dirty="0" smtClean="0"/>
              <a:t>7</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9" name="Rectangle 2"/>
          <p:cNvSpPr txBox="1">
            <a:spLocks noChangeArrowheads="1"/>
          </p:cNvSpPr>
          <p:nvPr/>
        </p:nvSpPr>
        <p:spPr bwMode="auto">
          <a:xfrm>
            <a:off x="304800" y="6096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rebuchet MS"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eaLnBrk="1" hangingPunct="1"/>
            <a:r>
              <a:rPr lang="en-US" sz="3600" b="1" kern="0" dirty="0" smtClean="0">
                <a:solidFill>
                  <a:schemeClr val="accent6">
                    <a:lumMod val="75000"/>
                  </a:schemeClr>
                </a:solidFill>
                <a:ea typeface="ＭＳ Ｐゴシック" pitchFamily="-65" charset="-128"/>
              </a:rPr>
              <a:t>Increasing Rigor in Program Evaluation</a:t>
            </a:r>
          </a:p>
        </p:txBody>
      </p:sp>
    </p:spTree>
    <p:extLst>
      <p:ext uri="{BB962C8B-B14F-4D97-AF65-F5344CB8AC3E}">
        <p14:creationId xmlns:p14="http://schemas.microsoft.com/office/powerpoint/2010/main" val="1195430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noFill/>
        </p:spPr>
        <p:txBody>
          <a:bodyPr/>
          <a:lstStyle/>
          <a:p>
            <a:r>
              <a:rPr lang="en-US" sz="3600" dirty="0" smtClean="0">
                <a:solidFill>
                  <a:schemeClr val="tx1"/>
                </a:solidFill>
              </a:rPr>
              <a:t>Evaluation Design Excerpt</a:t>
            </a:r>
            <a:endParaRPr lang="en-US" sz="3600" dirty="0">
              <a:solidFill>
                <a:schemeClr val="tx1"/>
              </a:solidFill>
            </a:endParaRPr>
          </a:p>
        </p:txBody>
      </p:sp>
      <p:sp>
        <p:nvSpPr>
          <p:cNvPr id="3" name="Content Placeholder 2"/>
          <p:cNvSpPr>
            <a:spLocks noGrp="1"/>
          </p:cNvSpPr>
          <p:nvPr>
            <p:ph sz="quarter" idx="1"/>
          </p:nvPr>
        </p:nvSpPr>
        <p:spPr>
          <a:xfrm>
            <a:off x="457200" y="1143000"/>
            <a:ext cx="8229600" cy="5060951"/>
          </a:xfrm>
        </p:spPr>
        <p:txBody>
          <a:bodyPr>
            <a:normAutofit fontScale="70000" lnSpcReduction="20000"/>
          </a:bodyPr>
          <a:lstStyle/>
          <a:p>
            <a:pPr lvl="0"/>
            <a:r>
              <a:rPr lang="en-US" sz="3600" dirty="0"/>
              <a:t>In-depth interviews with key collaborators to determine implementation challenges and accomplishments. </a:t>
            </a:r>
          </a:p>
          <a:p>
            <a:pPr lvl="0"/>
            <a:r>
              <a:rPr lang="en-US" sz="3600" dirty="0"/>
              <a:t>Independent review of automated communication </a:t>
            </a:r>
            <a:r>
              <a:rPr lang="en-US" sz="3600"/>
              <a:t>portal </a:t>
            </a:r>
            <a:r>
              <a:rPr lang="en-US" sz="3600" smtClean="0"/>
              <a:t>strategies (electronic interface) </a:t>
            </a:r>
            <a:r>
              <a:rPr lang="en-US" sz="3600" dirty="0"/>
              <a:t>and discussions with users regarding usefulness and limitations. </a:t>
            </a:r>
          </a:p>
          <a:p>
            <a:pPr lvl="0"/>
            <a:r>
              <a:rPr lang="en-US" sz="3600" dirty="0"/>
              <a:t>Independent review of Matter of Balance intake and feedback </a:t>
            </a:r>
            <a:r>
              <a:rPr lang="en-US" sz="3600" dirty="0" smtClean="0"/>
              <a:t>surveys for </a:t>
            </a:r>
            <a:r>
              <a:rPr lang="en-US" sz="3600" dirty="0"/>
              <a:t>a sample of target population participants.</a:t>
            </a:r>
          </a:p>
          <a:p>
            <a:pPr lvl="0"/>
            <a:r>
              <a:rPr lang="en-US" sz="3600" dirty="0"/>
              <a:t>Independent review of Home </a:t>
            </a:r>
            <a:r>
              <a:rPr lang="en-US" sz="3600" dirty="0" smtClean="0"/>
              <a:t>Safety </a:t>
            </a:r>
            <a:r>
              <a:rPr lang="en-US" sz="3600" dirty="0"/>
              <a:t>implementation records and recipient </a:t>
            </a:r>
            <a:r>
              <a:rPr lang="en-US" sz="3600" dirty="0" smtClean="0"/>
              <a:t>feedback surveys </a:t>
            </a:r>
            <a:r>
              <a:rPr lang="en-US" sz="3600" dirty="0"/>
              <a:t>for a sample of target population participants.</a:t>
            </a:r>
          </a:p>
          <a:p>
            <a:pPr lvl="0"/>
            <a:r>
              <a:rPr lang="en-US" sz="3600" dirty="0"/>
              <a:t>Independent review of patient assessment and fall incidence reports</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r>
              <a:rPr lang="en-US" dirty="0" smtClean="0"/>
              <a:t>8a</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8" name="Right Triangle 7"/>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726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noFill/>
        </p:spPr>
        <p:txBody>
          <a:bodyPr/>
          <a:lstStyle/>
          <a:p>
            <a:r>
              <a:rPr lang="en-US" sz="3600" dirty="0" smtClean="0">
                <a:solidFill>
                  <a:schemeClr val="tx1"/>
                </a:solidFill>
              </a:rPr>
              <a:t>Evaluation Design Excerpt</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r>
              <a:rPr lang="en-US" dirty="0" smtClean="0"/>
              <a:t>8b</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195611844"/>
              </p:ext>
            </p:extLst>
          </p:nvPr>
        </p:nvGraphicFramePr>
        <p:xfrm>
          <a:off x="761999" y="1143004"/>
          <a:ext cx="7696202" cy="4976305"/>
        </p:xfrm>
        <a:graphic>
          <a:graphicData uri="http://schemas.openxmlformats.org/drawingml/2006/table">
            <a:tbl>
              <a:tblPr>
                <a:tableStyleId>{5C22544A-7EE6-4342-B048-85BDC9FD1C3A}</a:tableStyleId>
              </a:tblPr>
              <a:tblGrid>
                <a:gridCol w="4125549"/>
                <a:gridCol w="1254553"/>
                <a:gridCol w="579025"/>
                <a:gridCol w="579025"/>
                <a:gridCol w="624649"/>
                <a:gridCol w="533401"/>
              </a:tblGrid>
              <a:tr h="178565">
                <a:tc>
                  <a:txBody>
                    <a:bodyPr/>
                    <a:lstStyle/>
                    <a:p>
                      <a:pPr algn="l" fontAlgn="b"/>
                      <a:r>
                        <a:rPr lang="en-US" sz="900" u="none" strike="noStrike" dirty="0">
                          <a:effectLst/>
                        </a:rPr>
                        <a:t>EVALUATION PLAN:  CBFPP</a:t>
                      </a:r>
                      <a:endParaRPr lang="en-US" sz="900" b="1" i="0" u="none" strike="noStrike" dirty="0">
                        <a:solidFill>
                          <a:srgbClr val="000000"/>
                        </a:solidFill>
                        <a:effectLst/>
                        <a:latin typeface="Arial" panose="020B060402020202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r>
              <a:tr h="333615">
                <a:tc gridSpan="2">
                  <a:txBody>
                    <a:bodyPr/>
                    <a:lstStyle/>
                    <a:p>
                      <a:pPr algn="l" fontAlgn="b"/>
                      <a:r>
                        <a:rPr lang="en-US" sz="1100" u="none" strike="noStrike">
                          <a:effectLst/>
                        </a:rPr>
                        <a:t>Submitted to:  Lifespan      Submitted By: Anita Baker, Evaluation </a:t>
                      </a:r>
                      <a:r>
                        <a:rPr lang="en-US" sz="1100" u="none" strike="noStrike" smtClean="0">
                          <a:effectLst/>
                        </a:rPr>
                        <a:t>Services</a:t>
                      </a:r>
                      <a:endParaRPr lang="en-US" sz="1100" b="0" i="0" u="none" strike="noStrike">
                        <a:solidFill>
                          <a:srgbClr val="000000"/>
                        </a:solidFill>
                        <a:effectLst/>
                        <a:latin typeface="Calibri" panose="020F0502020204030204" pitchFamily="34" charset="0"/>
                      </a:endParaRPr>
                    </a:p>
                  </a:txBody>
                  <a:tcPr marL="8381" marR="8381" marT="8381" marB="0" anchor="b"/>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gridSpan="2">
                  <a:txBody>
                    <a:bodyPr/>
                    <a:lstStyle/>
                    <a:p>
                      <a:pPr algn="l" fontAlgn="b"/>
                      <a:r>
                        <a:rPr lang="en-US" sz="1000" u="none" strike="noStrike">
                          <a:effectLst/>
                        </a:rPr>
                        <a:t>All units are days</a:t>
                      </a:r>
                      <a:endParaRPr lang="en-US" sz="1000" b="0" i="1" u="none" strike="noStrike">
                        <a:solidFill>
                          <a:srgbClr val="000000"/>
                        </a:solidFill>
                        <a:effectLst/>
                        <a:latin typeface="Calibri" panose="020F0502020204030204" pitchFamily="34" charset="0"/>
                      </a:endParaRPr>
                    </a:p>
                  </a:txBody>
                  <a:tcPr marL="8381" marR="8381" marT="8381" marB="0" anchor="b"/>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900" u="none" strike="noStrike">
                          <a:effectLst/>
                        </a:rPr>
                        <a:t>TASK</a:t>
                      </a:r>
                      <a:endParaRPr lang="en-US" sz="900" b="1" i="0" u="none" strike="noStrike">
                        <a:solidFill>
                          <a:srgbClr val="000000"/>
                        </a:solidFill>
                        <a:effectLst/>
                        <a:latin typeface="Arial" panose="020B0604020202020204" pitchFamily="34" charset="0"/>
                      </a:endParaRPr>
                    </a:p>
                  </a:txBody>
                  <a:tcPr marL="8381" marR="8381" marT="8381" marB="0" anchor="b"/>
                </a:tc>
                <a:tc>
                  <a:txBody>
                    <a:bodyPr/>
                    <a:lstStyle/>
                    <a:p>
                      <a:pPr algn="l" fontAlgn="b"/>
                      <a:r>
                        <a:rPr lang="en-US" sz="900" u="none" strike="noStrike">
                          <a:effectLst/>
                        </a:rPr>
                        <a:t>Time</a:t>
                      </a:r>
                      <a:endParaRPr lang="en-US" sz="900" b="1" i="0" u="none" strike="noStrike">
                        <a:solidFill>
                          <a:srgbClr val="000000"/>
                        </a:solidFill>
                        <a:effectLst/>
                        <a:latin typeface="Arial" panose="020B0604020202020204" pitchFamily="34" charset="0"/>
                      </a:endParaRPr>
                    </a:p>
                  </a:txBody>
                  <a:tcPr marL="8381" marR="8381" marT="8381" marB="0" anchor="b"/>
                </a:tc>
                <a:tc>
                  <a:txBody>
                    <a:bodyPr/>
                    <a:lstStyle/>
                    <a:p>
                      <a:pPr algn="ctr" fontAlgn="b"/>
                      <a:r>
                        <a:rPr lang="en-US" sz="900" u="none" strike="noStrike">
                          <a:effectLst/>
                        </a:rPr>
                        <a:t>AB</a:t>
                      </a:r>
                      <a:endParaRPr lang="en-US" sz="900" b="1" i="0" u="none" strike="noStrike">
                        <a:solidFill>
                          <a:srgbClr val="000000"/>
                        </a:solidFill>
                        <a:effectLst/>
                        <a:latin typeface="Arial" panose="020B0604020202020204" pitchFamily="34" charset="0"/>
                      </a:endParaRPr>
                    </a:p>
                  </a:txBody>
                  <a:tcPr marL="8381" marR="8381" marT="8381" marB="0" anchor="b"/>
                </a:tc>
                <a:tc>
                  <a:txBody>
                    <a:bodyPr/>
                    <a:lstStyle/>
                    <a:p>
                      <a:pPr algn="ctr" fontAlgn="b"/>
                      <a:r>
                        <a:rPr lang="en-US" sz="900" u="none" strike="noStrike">
                          <a:effectLst/>
                        </a:rPr>
                        <a:t>JB</a:t>
                      </a:r>
                      <a:endParaRPr lang="en-US" sz="900" b="1" i="0" u="none" strike="noStrike">
                        <a:solidFill>
                          <a:srgbClr val="000000"/>
                        </a:solidFill>
                        <a:effectLst/>
                        <a:latin typeface="Arial" panose="020B0604020202020204" pitchFamily="34" charset="0"/>
                      </a:endParaRPr>
                    </a:p>
                  </a:txBody>
                  <a:tcPr marL="8381" marR="8381" marT="8381" marB="0" anchor="b"/>
                </a:tc>
                <a:tc>
                  <a:txBody>
                    <a:bodyPr/>
                    <a:lstStyle/>
                    <a:p>
                      <a:pPr algn="ctr" fontAlgn="b"/>
                      <a:r>
                        <a:rPr lang="en-US" sz="900" u="none" strike="noStrike">
                          <a:effectLst/>
                        </a:rPr>
                        <a:t>LS</a:t>
                      </a:r>
                      <a:endParaRPr lang="en-US" sz="900" b="1" i="0" u="none" strike="noStrike">
                        <a:solidFill>
                          <a:srgbClr val="000000"/>
                        </a:solidFill>
                        <a:effectLst/>
                        <a:latin typeface="Arial" panose="020B0604020202020204" pitchFamily="34" charset="0"/>
                      </a:endParaRPr>
                    </a:p>
                  </a:txBody>
                  <a:tcPr marL="8381" marR="8381" marT="8381" marB="0" anchor="b"/>
                </a:tc>
                <a:tc>
                  <a:txBody>
                    <a:bodyPr/>
                    <a:lstStyle/>
                    <a:p>
                      <a:pPr algn="l" fontAlgn="b"/>
                      <a:r>
                        <a:rPr lang="en-US" sz="900" u="none" strike="noStrike">
                          <a:effectLst/>
                        </a:rPr>
                        <a:t>URMC</a:t>
                      </a:r>
                      <a:endParaRPr lang="en-US" sz="900" b="1" i="0" u="none" strike="noStrike">
                        <a:solidFill>
                          <a:srgbClr val="000000"/>
                        </a:solidFill>
                        <a:effectLst/>
                        <a:latin typeface="Arial" panose="020B0604020202020204" pitchFamily="34" charset="0"/>
                      </a:endParaRPr>
                    </a:p>
                  </a:txBody>
                  <a:tcPr marL="8381" marR="8381" marT="8381" marB="0" anchor="b"/>
                </a:tc>
              </a:tr>
              <a:tr h="178565">
                <a:tc>
                  <a:txBody>
                    <a:bodyPr/>
                    <a:lstStyle/>
                    <a:p>
                      <a:pPr algn="l" fontAlgn="b"/>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900" u="none" strike="noStrike">
                          <a:effectLst/>
                        </a:rPr>
                        <a:t>EVALUATION UPDATES</a:t>
                      </a:r>
                      <a:endParaRPr lang="en-US" sz="900" b="1" i="0" u="none" strike="noStrike">
                        <a:solidFill>
                          <a:srgbClr val="000000"/>
                        </a:solidFill>
                        <a:effectLst/>
                        <a:latin typeface="Arial" panose="020B060402020202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dirty="0">
                          <a:effectLst/>
                        </a:rPr>
                        <a:t>   Finalize Year 1 Report and disseminate to stakeholders</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Fall 2014</a:t>
                      </a:r>
                      <a:endParaRPr lang="en-US" sz="1000" b="0" i="0" u="none" strike="noStrike">
                        <a:solidFill>
                          <a:srgbClr val="000000"/>
                        </a:solidFill>
                        <a:effectLst/>
                        <a:latin typeface="Calibri" panose="020F0502020204030204" pitchFamily="34" charset="0"/>
                      </a:endParaRPr>
                    </a:p>
                  </a:txBody>
                  <a:tcPr marL="8381" marR="8381" marT="8381" marB="0" anchor="b"/>
                </a:tc>
                <a:tc gridSpan="2">
                  <a:txBody>
                    <a:bodyPr/>
                    <a:lstStyle/>
                    <a:p>
                      <a:pPr algn="l" fontAlgn="b"/>
                      <a:r>
                        <a:rPr lang="en-US" sz="1000" u="none" strike="noStrike">
                          <a:effectLst/>
                        </a:rPr>
                        <a:t>NO CHARGE</a:t>
                      </a:r>
                      <a:endParaRPr lang="en-US" sz="1000" b="0" i="0" u="none" strike="noStrike">
                        <a:solidFill>
                          <a:srgbClr val="000000"/>
                        </a:solidFill>
                        <a:effectLst/>
                        <a:latin typeface="Calibri" panose="020F0502020204030204" pitchFamily="34" charset="0"/>
                      </a:endParaRPr>
                    </a:p>
                  </a:txBody>
                  <a:tcPr marL="8381" marR="8381" marT="8381" marB="0" anchor="b"/>
                </a:tc>
                <a:tc hMerge="1">
                  <a:txBody>
                    <a:bodyPr/>
                    <a:lstStyle/>
                    <a:p>
                      <a:endParaRPr lang="en-US"/>
                    </a:p>
                  </a:txBody>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a:effectLst/>
                        </a:rPr>
                        <a:t>   Check in regarding design/updates</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January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a:effectLst/>
                        </a:rPr>
                        <a:t>   Attend partnership meeting, follow-up with Lifespan staff</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March 2,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0.50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c>
                  <a:txBody>
                    <a:bodyPr/>
                    <a:lstStyle/>
                    <a:p>
                      <a:pPr algn="ctr" fontAlgn="b"/>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r>
              <a:tr h="178565">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900" u="none" strike="noStrike">
                          <a:effectLst/>
                        </a:rPr>
                        <a:t>COLLECT AND ANALYZE DATA</a:t>
                      </a:r>
                      <a:endParaRPr lang="en-US" sz="900" b="1" i="0" u="none" strike="noStrike">
                        <a:solidFill>
                          <a:srgbClr val="000000"/>
                        </a:solidFill>
                        <a:effectLst/>
                        <a:latin typeface="Arial" panose="020B060402020202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a:effectLst/>
                        </a:rPr>
                        <a:t>   Develop and administer MOB Volunteer Survey</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March/April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1.00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a:effectLst/>
                        </a:rPr>
                        <a:t>   Develop and administer CM Survey</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March/April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0.25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0.50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r>
              <a:tr h="178565">
                <a:tc>
                  <a:txBody>
                    <a:bodyPr/>
                    <a:lstStyle/>
                    <a:p>
                      <a:pPr algn="l" fontAlgn="b"/>
                      <a:r>
                        <a:rPr lang="en-US" sz="1000" u="none" strike="noStrike">
                          <a:effectLst/>
                        </a:rPr>
                        <a:t>   Collect and summarize annual MOB results*</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March/April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0.50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a:effectLst/>
                        </a:rPr>
                        <a:t>   Collect and summarize annual HSH results</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March/April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0.50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a:effectLst/>
                        </a:rPr>
                        <a:t>   Collect and analyze HSH client surveys</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March/April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0.50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a:effectLst/>
                        </a:rPr>
                        <a:t>   Collect and summarize annual Fall Rate data and follow-up data</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March/April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0.50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c>
                  <a:txBody>
                    <a:bodyPr/>
                    <a:lstStyle/>
                    <a:p>
                      <a:pPr algn="ctr" fontAlgn="b"/>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r>
              <a:tr h="178565">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a:effectLst/>
                        </a:rPr>
                        <a:t>   Interview and analyze feedback from URMC partners**</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March/April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0.50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r>
              <a:tr h="178565">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900" u="none" strike="noStrike">
                          <a:effectLst/>
                        </a:rPr>
                        <a:t>REPORTS</a:t>
                      </a:r>
                      <a:endParaRPr lang="en-US" sz="900" b="1" i="0" u="none" strike="noStrike">
                        <a:solidFill>
                          <a:srgbClr val="000000"/>
                        </a:solidFill>
                        <a:effectLst/>
                        <a:latin typeface="Arial" panose="020B0604020202020204" pitchFamily="34" charset="0"/>
                      </a:endParaRPr>
                    </a:p>
                  </a:txBody>
                  <a:tcPr marL="8381" marR="8381" marT="8381"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Arial" panose="020B060402020202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Arial" panose="020B0604020202020204" pitchFamily="34" charset="0"/>
                      </a:endParaRPr>
                    </a:p>
                  </a:txBody>
                  <a:tcPr marL="8381" marR="8381" marT="8381" marB="0" anchor="b"/>
                </a:tc>
              </a:tr>
              <a:tr h="178565">
                <a:tc>
                  <a:txBody>
                    <a:bodyPr/>
                    <a:lstStyle/>
                    <a:p>
                      <a:pPr algn="l" fontAlgn="b"/>
                      <a:r>
                        <a:rPr lang="en-US" sz="1000" u="none" strike="noStrike">
                          <a:effectLst/>
                        </a:rPr>
                        <a:t>   Develop Draft Annual Report ***</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by May 10,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1.75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c>
                  <a:txBody>
                    <a:bodyPr/>
                    <a:lstStyle/>
                    <a:p>
                      <a:pPr algn="ctr" fontAlgn="b"/>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r>
              <a:tr h="178565">
                <a:tc>
                  <a:txBody>
                    <a:bodyPr/>
                    <a:lstStyle/>
                    <a:p>
                      <a:pPr algn="l" fontAlgn="b"/>
                      <a:r>
                        <a:rPr lang="en-US" sz="1000" u="none" strike="noStrike">
                          <a:effectLst/>
                        </a:rPr>
                        <a:t>   Develop Final Report</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a:effectLst/>
                        </a:rPr>
                        <a:t>by May 31, 2015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0.50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gridSpan="2">
                  <a:txBody>
                    <a:bodyPr/>
                    <a:lstStyle/>
                    <a:p>
                      <a:pPr algn="l" fontAlgn="b"/>
                      <a:r>
                        <a:rPr lang="en-US" sz="1000" u="none" strike="noStrike">
                          <a:effectLst/>
                        </a:rPr>
                        <a:t>Oversight (including phone meetings with project director, URMC, GRHF as needed)</a:t>
                      </a:r>
                      <a:endParaRPr lang="en-US" sz="1000" b="1" i="0" u="none" strike="noStrike">
                        <a:solidFill>
                          <a:srgbClr val="000000"/>
                        </a:solidFill>
                        <a:effectLst/>
                        <a:latin typeface="Calibri" panose="020F0502020204030204" pitchFamily="34" charset="0"/>
                      </a:endParaRPr>
                    </a:p>
                  </a:txBody>
                  <a:tcPr marL="8381" marR="8381" marT="8381" marB="0" anchor="b"/>
                </a:tc>
                <a:tc hMerge="1">
                  <a:txBody>
                    <a:bodyPr/>
                    <a:lstStyle/>
                    <a:p>
                      <a:endParaRPr lang="en-US"/>
                    </a:p>
                  </a:txBody>
                  <a:tcPr/>
                </a:tc>
                <a:tc>
                  <a:txBody>
                    <a:bodyPr/>
                    <a:lstStyle/>
                    <a:p>
                      <a:pPr algn="r" fontAlgn="b"/>
                      <a:r>
                        <a:rPr lang="en-US" sz="1000" u="none" strike="noStrike">
                          <a:effectLst/>
                        </a:rPr>
                        <a:t>0.25</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81" marR="8381" marT="8381" marB="0" anchor="b"/>
                </a:tc>
              </a:tr>
              <a:tr h="178565">
                <a:tc>
                  <a:txBody>
                    <a:bodyPr/>
                    <a:lstStyle/>
                    <a:p>
                      <a:pPr algn="l" fontAlgn="b"/>
                      <a:r>
                        <a:rPr lang="en-US" sz="1000" u="none" strike="noStrike">
                          <a:effectLst/>
                        </a:rPr>
                        <a:t>TOTAL LABOR DAYS</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5.40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r" fontAlgn="b"/>
                      <a:r>
                        <a:rPr lang="en-US" sz="1000" u="none" strike="noStrike">
                          <a:effectLst/>
                        </a:rPr>
                        <a:t>2.00</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r" fontAlgn="b"/>
                      <a:endParaRPr lang="en-US" sz="1000" b="0" i="0" u="none" strike="noStrike" dirty="0">
                        <a:solidFill>
                          <a:srgbClr val="000000"/>
                        </a:solidFill>
                        <a:effectLst/>
                        <a:latin typeface="Calibri" panose="020F0502020204030204" pitchFamily="34" charset="0"/>
                      </a:endParaRPr>
                    </a:p>
                  </a:txBody>
                  <a:tcPr marL="8381" marR="8381" marT="8381" marB="0" anchor="b"/>
                </a:tc>
              </a:tr>
            </a:tbl>
          </a:graphicData>
        </a:graphic>
      </p:graphicFrame>
      <p:sp>
        <p:nvSpPr>
          <p:cNvPr id="13" name="Right Triangle 12"/>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874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b="1" dirty="0" smtClean="0"/>
              <a:t>Things to Ponder</a:t>
            </a:r>
          </a:p>
        </p:txBody>
      </p:sp>
      <p:sp>
        <p:nvSpPr>
          <p:cNvPr id="39940" name="Rectangle 3"/>
          <p:cNvSpPr>
            <a:spLocks noGrp="1" noChangeArrowheads="1"/>
          </p:cNvSpPr>
          <p:nvPr>
            <p:ph type="body" idx="1"/>
          </p:nvPr>
        </p:nvSpPr>
        <p:spPr/>
        <p:txBody>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6" name="TextBox 5"/>
          <p:cNvSpPr txBox="1"/>
          <p:nvPr/>
        </p:nvSpPr>
        <p:spPr>
          <a:xfrm>
            <a:off x="4286250" y="1600200"/>
            <a:ext cx="3643313" cy="4535857"/>
          </a:xfrm>
          <a:prstGeom prst="rect">
            <a:avLst/>
          </a:prstGeom>
          <a:noFill/>
        </p:spPr>
        <p:txBody>
          <a:bodyPr wrap="square" rtlCol="0">
            <a:spAutoFit/>
          </a:bodyPr>
          <a:lstStyle/>
          <a:p>
            <a:r>
              <a:rPr lang="en-US" sz="2625" dirty="0"/>
              <a:t>What are you trying to achieve?</a:t>
            </a:r>
          </a:p>
          <a:p>
            <a:endParaRPr lang="en-US" sz="2625" dirty="0"/>
          </a:p>
          <a:p>
            <a:r>
              <a:rPr lang="en-US" sz="2625" dirty="0"/>
              <a:t>When are data available? </a:t>
            </a:r>
          </a:p>
          <a:p>
            <a:endParaRPr lang="en-US" sz="2625" dirty="0"/>
          </a:p>
          <a:p>
            <a:r>
              <a:rPr lang="en-US" sz="2625" dirty="0"/>
              <a:t>From what source?</a:t>
            </a:r>
          </a:p>
          <a:p>
            <a:endParaRPr lang="en-US" sz="2625" dirty="0"/>
          </a:p>
          <a:p>
            <a:r>
              <a:rPr lang="en-US" sz="2625" dirty="0"/>
              <a:t>How can you use data internally and externally? </a:t>
            </a:r>
          </a:p>
        </p:txBody>
      </p:sp>
      <p:pic>
        <p:nvPicPr>
          <p:cNvPr id="4100" name="Picture 4" descr="C:\Users\Anita\AppData\Local\Microsoft\Windows\Temporary Internet Files\Content.IE5\69RGBD43\MP900321209[1].jpg"/>
          <p:cNvPicPr>
            <a:picLocks noChangeAspect="1" noChangeArrowheads="1"/>
          </p:cNvPicPr>
          <p:nvPr/>
        </p:nvPicPr>
        <p:blipFill>
          <a:blip r:embed="rId3" cstate="print"/>
          <a:srcRect/>
          <a:stretch>
            <a:fillRect/>
          </a:stretch>
        </p:blipFill>
        <p:spPr bwMode="auto">
          <a:xfrm>
            <a:off x="1000125" y="1828800"/>
            <a:ext cx="2446020" cy="3657600"/>
          </a:xfrm>
          <a:prstGeom prst="rect">
            <a:avLst/>
          </a:prstGeom>
          <a:noFill/>
        </p:spPr>
      </p:pic>
      <p:sp>
        <p:nvSpPr>
          <p:cNvPr id="8" name="Slide Number Placeholder 7"/>
          <p:cNvSpPr>
            <a:spLocks noGrp="1"/>
          </p:cNvSpPr>
          <p:nvPr>
            <p:ph type="sldNum" sz="quarter" idx="12"/>
          </p:nvPr>
        </p:nvSpPr>
        <p:spPr/>
        <p:txBody>
          <a:bodyPr/>
          <a:lstStyle/>
          <a:p>
            <a:r>
              <a:rPr lang="en-US" sz="1313" dirty="0" smtClean="0"/>
              <a:t>9</a:t>
            </a:r>
            <a:endParaRPr lang="en-US" sz="1313" dirty="0"/>
          </a:p>
        </p:txBody>
      </p:sp>
      <p:sp>
        <p:nvSpPr>
          <p:cNvPr id="10" name="Footer Placeholder 8"/>
          <p:cNvSpPr txBox="1">
            <a:spLocks/>
          </p:cNvSpPr>
          <p:nvPr/>
        </p:nvSpPr>
        <p:spPr>
          <a:xfrm>
            <a:off x="714375" y="6429375"/>
            <a:ext cx="6000750" cy="428625"/>
          </a:xfrm>
          <a:prstGeom prst="rect">
            <a:avLst/>
          </a:prstGeom>
        </p:spPr>
        <p:txBody>
          <a:bodyPr/>
          <a:lstStyle/>
          <a:p>
            <a:pPr algn="ctr" defTabSz="857250">
              <a:defRPr/>
            </a:pPr>
            <a:r>
              <a:rPr lang="en-US" sz="1125" dirty="0">
                <a:latin typeface="Trebuchet MS" pitchFamily="34" charset="0"/>
                <a:ea typeface="+mn-ea"/>
              </a:rPr>
              <a:t>Anita M. Baker: Evaluation Services </a:t>
            </a:r>
          </a:p>
        </p:txBody>
      </p:sp>
      <p:pic>
        <p:nvPicPr>
          <p:cNvPr id="9" name="Picture 2" descr="x_dtmyz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1383" y="47625"/>
            <a:ext cx="1813092" cy="1476375"/>
          </a:xfrm>
          <a:prstGeom prst="rect">
            <a:avLst/>
          </a:prstGeom>
          <a:noFill/>
          <a:ln w="9525">
            <a:noFill/>
            <a:miter lim="800000"/>
            <a:headEnd/>
            <a:tailEnd/>
          </a:ln>
        </p:spPr>
      </p:pic>
    </p:spTree>
    <p:extLst>
      <p:ext uri="{BB962C8B-B14F-4D97-AF65-F5344CB8AC3E}">
        <p14:creationId xmlns:p14="http://schemas.microsoft.com/office/powerpoint/2010/main" val="226701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14655"/>
            <a:ext cx="8458200" cy="990600"/>
          </a:xfrm>
        </p:spPr>
        <p:txBody>
          <a:bodyPr>
            <a:noAutofit/>
          </a:bodyPr>
          <a:lstStyle/>
          <a:p>
            <a:r>
              <a:rPr lang="en-US" sz="4000" dirty="0" smtClean="0">
                <a:solidFill>
                  <a:schemeClr val="accent6"/>
                </a:solidFill>
              </a:rPr>
              <a:t>What do you need to do to conduct Evaluation?</a:t>
            </a:r>
            <a:endParaRPr lang="en-US" sz="4000" dirty="0">
              <a:solidFill>
                <a:schemeClr val="accent6"/>
              </a:solidFill>
            </a:endParaRPr>
          </a:p>
        </p:txBody>
      </p:sp>
      <p:sp>
        <p:nvSpPr>
          <p:cNvPr id="3" name="Content Placeholder 2"/>
          <p:cNvSpPr>
            <a:spLocks noGrp="1"/>
          </p:cNvSpPr>
          <p:nvPr>
            <p:ph sz="quarter" idx="1"/>
          </p:nvPr>
        </p:nvSpPr>
        <p:spPr>
          <a:xfrm>
            <a:off x="457200" y="1752600"/>
            <a:ext cx="8229600" cy="3810000"/>
          </a:xfrm>
        </p:spPr>
        <p:txBody>
          <a:bodyPr/>
          <a:lstStyle/>
          <a:p>
            <a:r>
              <a:rPr lang="en-US" sz="2800" dirty="0" smtClean="0"/>
              <a:t>Specify key evaluation questions</a:t>
            </a:r>
          </a:p>
          <a:p>
            <a:pPr marL="349250" indent="0">
              <a:spcBef>
                <a:spcPts val="1800"/>
              </a:spcBef>
            </a:pPr>
            <a:r>
              <a:rPr lang="en-US" sz="2800" dirty="0" smtClean="0"/>
              <a:t> Specify an approach (evaluation design)</a:t>
            </a:r>
          </a:p>
          <a:p>
            <a:pPr marL="858838" indent="55563">
              <a:spcBef>
                <a:spcPts val="1800"/>
              </a:spcBef>
            </a:pPr>
            <a:r>
              <a:rPr lang="en-US" sz="2800" dirty="0" smtClean="0"/>
              <a:t>  Apply evaluation logic</a:t>
            </a:r>
          </a:p>
          <a:p>
            <a:pPr marL="1554163" indent="330200">
              <a:spcBef>
                <a:spcPts val="1800"/>
              </a:spcBef>
            </a:pPr>
            <a:r>
              <a:rPr lang="en-US" sz="2800" dirty="0" smtClean="0"/>
              <a:t>Collect and analyze data</a:t>
            </a:r>
          </a:p>
          <a:p>
            <a:pPr marL="2111375" indent="293688">
              <a:spcBef>
                <a:spcPts val="1800"/>
              </a:spcBef>
            </a:pPr>
            <a:r>
              <a:rPr lang="en-US" sz="2800" dirty="0" smtClean="0"/>
              <a:t> Summarize and share findings </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719232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14655"/>
            <a:ext cx="8458200" cy="990600"/>
          </a:xfrm>
        </p:spPr>
        <p:txBody>
          <a:bodyPr>
            <a:noAutofit/>
          </a:bodyPr>
          <a:lstStyle/>
          <a:p>
            <a:r>
              <a:rPr lang="en-US" sz="4000" dirty="0" smtClean="0">
                <a:solidFill>
                  <a:schemeClr val="accent6"/>
                </a:solidFill>
              </a:rPr>
              <a:t>What do you need to do to conduct Evaluation?</a:t>
            </a:r>
            <a:endParaRPr lang="en-US" sz="4000" dirty="0">
              <a:solidFill>
                <a:schemeClr val="accent6"/>
              </a:solidFill>
            </a:endParaRPr>
          </a:p>
        </p:txBody>
      </p:sp>
      <p:sp>
        <p:nvSpPr>
          <p:cNvPr id="3" name="Content Placeholder 2"/>
          <p:cNvSpPr>
            <a:spLocks noGrp="1"/>
          </p:cNvSpPr>
          <p:nvPr>
            <p:ph sz="quarter" idx="1"/>
          </p:nvPr>
        </p:nvSpPr>
        <p:spPr>
          <a:xfrm>
            <a:off x="457200" y="1752600"/>
            <a:ext cx="8229600" cy="3810000"/>
          </a:xfrm>
        </p:spPr>
        <p:txBody>
          <a:bodyPr/>
          <a:lstStyle/>
          <a:p>
            <a:r>
              <a:rPr lang="en-US" sz="2800" dirty="0" smtClean="0"/>
              <a:t>Specify key evaluation questions</a:t>
            </a:r>
          </a:p>
          <a:p>
            <a:pPr marL="349250" indent="0">
              <a:spcBef>
                <a:spcPts val="1800"/>
              </a:spcBef>
            </a:pPr>
            <a:r>
              <a:rPr lang="en-US" sz="2800" dirty="0" smtClean="0"/>
              <a:t> Specify an approach (evaluation design)</a:t>
            </a:r>
          </a:p>
          <a:p>
            <a:pPr marL="858838" indent="55563">
              <a:spcBef>
                <a:spcPts val="1800"/>
              </a:spcBef>
            </a:pPr>
            <a:r>
              <a:rPr lang="en-US" sz="2800" dirty="0" smtClean="0"/>
              <a:t>  </a:t>
            </a:r>
            <a:r>
              <a:rPr lang="en-US" sz="2800" u="sng" dirty="0" smtClean="0"/>
              <a:t>Apply evaluation logic</a:t>
            </a:r>
          </a:p>
          <a:p>
            <a:pPr marL="1554163" indent="330200">
              <a:spcBef>
                <a:spcPts val="1800"/>
              </a:spcBef>
            </a:pPr>
            <a:r>
              <a:rPr lang="en-US" sz="2800" dirty="0" smtClean="0"/>
              <a:t>Collect and analyze data</a:t>
            </a:r>
          </a:p>
          <a:p>
            <a:pPr marL="2111375" indent="293688">
              <a:spcBef>
                <a:spcPts val="1800"/>
              </a:spcBef>
            </a:pPr>
            <a:r>
              <a:rPr lang="en-US" sz="2800" dirty="0" smtClean="0"/>
              <a:t> Summarize and share findings </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986247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Logical Considerations</a:t>
            </a:r>
            <a:endParaRPr lang="en-US" sz="4000" dirty="0">
              <a:solidFill>
                <a:schemeClr val="tx1"/>
              </a:solidFill>
            </a:endParaRPr>
          </a:p>
        </p:txBody>
      </p:sp>
      <p:sp>
        <p:nvSpPr>
          <p:cNvPr id="3" name="Content Placeholder 2"/>
          <p:cNvSpPr>
            <a:spLocks noGrp="1"/>
          </p:cNvSpPr>
          <p:nvPr>
            <p:ph sz="quarter" idx="1"/>
          </p:nvPr>
        </p:nvSpPr>
        <p:spPr>
          <a:xfrm>
            <a:off x="457200" y="1219200"/>
            <a:ext cx="8229600" cy="5029200"/>
          </a:xfrm>
        </p:spPr>
        <p:txBody>
          <a:bodyPr>
            <a:normAutofit fontScale="25000" lnSpcReduction="20000"/>
          </a:bodyPr>
          <a:lstStyle/>
          <a:p>
            <a:pPr marL="514350" indent="-514350">
              <a:buClrTx/>
              <a:buFont typeface="+mj-lt"/>
              <a:buAutoNum type="arabicPeriod"/>
            </a:pPr>
            <a:r>
              <a:rPr lang="en-US" sz="9600" dirty="0" smtClean="0"/>
              <a:t>Think about the results you want.</a:t>
            </a:r>
          </a:p>
          <a:p>
            <a:pPr marL="514350" indent="-514350">
              <a:buClrTx/>
              <a:buFont typeface="+mj-lt"/>
              <a:buAutoNum type="arabicPeriod"/>
            </a:pPr>
            <a:r>
              <a:rPr lang="en-US" sz="9600" dirty="0" smtClean="0"/>
              <a:t>Decide what strategies will help you achieve those results?</a:t>
            </a:r>
          </a:p>
          <a:p>
            <a:pPr marL="514350" indent="-514350">
              <a:buClrTx/>
              <a:buFont typeface="+mj-lt"/>
              <a:buAutoNum type="arabicPeriod"/>
            </a:pPr>
            <a:r>
              <a:rPr lang="en-US" sz="9600" dirty="0" smtClean="0"/>
              <a:t>Think about what inputs you need to conduct the desired strategies. </a:t>
            </a:r>
          </a:p>
          <a:p>
            <a:pPr marL="514350" indent="-514350">
              <a:buClrTx/>
              <a:buFont typeface="+mj-lt"/>
              <a:buAutoNum type="arabicPeriod"/>
            </a:pPr>
            <a:endParaRPr lang="en-US" sz="9600" dirty="0" smtClean="0"/>
          </a:p>
          <a:p>
            <a:pPr marL="514350" indent="-514350">
              <a:buClrTx/>
              <a:buFont typeface="+mj-lt"/>
              <a:buAutoNum type="arabicPeriod"/>
            </a:pPr>
            <a:r>
              <a:rPr lang="en-US" sz="9600" dirty="0" smtClean="0"/>
              <a:t>Specify outcomes, identify indicators and targets.**</a:t>
            </a:r>
          </a:p>
          <a:p>
            <a:pPr marL="514350" indent="-514350">
              <a:buFont typeface="+mj-lt"/>
              <a:buAutoNum type="arabicPeriod"/>
            </a:pPr>
            <a:endParaRPr lang="en-US" sz="9600" dirty="0" smtClean="0"/>
          </a:p>
          <a:p>
            <a:pPr marL="514350" indent="-514350">
              <a:buNone/>
            </a:pPr>
            <a:r>
              <a:rPr lang="en-US" sz="9600" dirty="0" smtClean="0"/>
              <a:t>    DECIDE IN ADVANCE, </a:t>
            </a:r>
          </a:p>
          <a:p>
            <a:pPr marL="514350" indent="-514350">
              <a:buNone/>
            </a:pPr>
            <a:r>
              <a:rPr lang="en-US" sz="9600" dirty="0" smtClean="0"/>
              <a:t>           HOW GOOD IS GOOD ENOUGH</a:t>
            </a:r>
          </a:p>
          <a:p>
            <a:pPr marL="514350" indent="-514350">
              <a:buNone/>
            </a:pPr>
            <a:endParaRPr lang="en-US" sz="9600" dirty="0" smtClean="0"/>
          </a:p>
          <a:p>
            <a:pPr marL="0" indent="0">
              <a:buNone/>
            </a:pPr>
            <a:r>
              <a:rPr lang="en-US" sz="7200" dirty="0" smtClean="0"/>
              <a:t>5</a:t>
            </a:r>
            <a:r>
              <a:rPr lang="en-US" sz="9600" dirty="0" smtClean="0"/>
              <a:t>.   Document how services are delivered.</a:t>
            </a:r>
          </a:p>
          <a:p>
            <a:pPr marL="1371600" indent="-1371600">
              <a:buFont typeface="+mj-lt"/>
              <a:buAutoNum type="arabicPeriod"/>
            </a:pPr>
            <a:endParaRPr lang="en-US" sz="9600" dirty="0" smtClean="0"/>
          </a:p>
          <a:p>
            <a:pPr marL="0" indent="0">
              <a:buNone/>
            </a:pPr>
            <a:r>
              <a:rPr lang="en-US" sz="7200" dirty="0" smtClean="0"/>
              <a:t>6.</a:t>
            </a:r>
            <a:r>
              <a:rPr lang="en-US" sz="9600" dirty="0" smtClean="0"/>
              <a:t>   Evaluate actual results (outcomes).</a:t>
            </a:r>
          </a:p>
          <a:p>
            <a:pPr marL="514350" indent="-514350">
              <a:buNone/>
            </a:pPr>
            <a:endParaRPr lang="en-US" sz="5000" dirty="0" smtClean="0"/>
          </a:p>
          <a:p>
            <a:pPr marL="514350" indent="-514350">
              <a:buNone/>
            </a:pPr>
            <a:endParaRPr lang="en-US" dirty="0" smtClean="0"/>
          </a:p>
          <a:p>
            <a:pPr marL="514350" indent="-514350">
              <a:lnSpc>
                <a:spcPct val="120000"/>
              </a:lnSpc>
              <a:spcBef>
                <a:spcPts val="0"/>
              </a:spcBef>
              <a:buNone/>
            </a:pPr>
            <a:endParaRPr lang="en-US" dirty="0" smtClean="0"/>
          </a:p>
          <a:p>
            <a:pPr marL="514350" indent="-514350">
              <a:lnSpc>
                <a:spcPct val="120000"/>
              </a:lnSpc>
              <a:spcBef>
                <a:spcPts val="0"/>
              </a:spcBef>
              <a:buNone/>
            </a:pPr>
            <a:endParaRPr lang="en-US" dirty="0" smtClean="0"/>
          </a:p>
          <a:p>
            <a:pPr marL="514350" indent="-514350">
              <a:lnSpc>
                <a:spcPct val="120000"/>
              </a:lnSpc>
              <a:spcBef>
                <a:spcPts val="0"/>
              </a:spcBef>
              <a:buNone/>
            </a:pPr>
            <a:endParaRPr lang="en-US" dirty="0" smtClean="0"/>
          </a:p>
          <a:p>
            <a:pPr marL="514350" indent="-514350">
              <a:lnSpc>
                <a:spcPct val="120000"/>
              </a:lnSpc>
              <a:spcBef>
                <a:spcPts val="0"/>
              </a:spcBef>
              <a:buNone/>
            </a:pPr>
            <a:endParaRPr lang="en-US" dirty="0" smtClean="0"/>
          </a:p>
          <a:p>
            <a:pPr marL="514350" indent="-514350">
              <a:lnSpc>
                <a:spcPct val="120000"/>
              </a:lnSpc>
              <a:spcBef>
                <a:spcPts val="0"/>
              </a:spcBef>
              <a:buNone/>
            </a:pPr>
            <a:endParaRPr lang="en-US" dirty="0" smtClean="0"/>
          </a:p>
          <a:p>
            <a:pPr marL="514350" indent="-514350">
              <a:lnSpc>
                <a:spcPct val="120000"/>
              </a:lnSpc>
              <a:spcBef>
                <a:spcPts val="0"/>
              </a:spcBef>
              <a:buNone/>
            </a:pPr>
            <a:endParaRPr lang="en-US" dirty="0" smtClean="0"/>
          </a:p>
        </p:txBody>
      </p:sp>
      <p:pic>
        <p:nvPicPr>
          <p:cNvPr id="5122" name="Picture 2" descr="C:\Users\anita.OMGDOMAIN\AppData\Local\Microsoft\Windows\Temporary Internet Files\Content.IE5\VSW13P7V\MC900434750[1].png"/>
          <p:cNvPicPr>
            <a:picLocks noChangeAspect="1" noChangeArrowheads="1"/>
          </p:cNvPicPr>
          <p:nvPr/>
        </p:nvPicPr>
        <p:blipFill>
          <a:blip r:embed="rId2" cstate="print"/>
          <a:srcRect/>
          <a:stretch>
            <a:fillRect/>
          </a:stretch>
        </p:blipFill>
        <p:spPr bwMode="auto">
          <a:xfrm>
            <a:off x="6553200" y="3962400"/>
            <a:ext cx="2285714" cy="2285714"/>
          </a:xfrm>
          <a:prstGeom prst="rect">
            <a:avLst/>
          </a:prstGeom>
          <a:noFill/>
        </p:spPr>
      </p:pic>
      <p:sp>
        <p:nvSpPr>
          <p:cNvPr id="5" name="Slide Number Placeholder 4"/>
          <p:cNvSpPr>
            <a:spLocks noGrp="1"/>
          </p:cNvSpPr>
          <p:nvPr>
            <p:ph type="sldNum" sz="quarter" idx="12"/>
          </p:nvPr>
        </p:nvSpPr>
        <p:spPr/>
        <p:txBody>
          <a:bodyPr/>
          <a:lstStyle/>
          <a:p>
            <a:r>
              <a:rPr lang="en-US" dirty="0" smtClean="0"/>
              <a:t>10</a:t>
            </a:r>
            <a:endParaRPr lang="en-US" dirty="0"/>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91248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14400"/>
          </a:xfrm>
        </p:spPr>
        <p:txBody>
          <a:bodyPr>
            <a:normAutofit fontScale="90000"/>
          </a:bodyPr>
          <a:lstStyle/>
          <a:p>
            <a:r>
              <a:rPr lang="en-US" sz="3800" dirty="0" smtClean="0">
                <a:solidFill>
                  <a:schemeClr val="tx1"/>
                </a:solidFill>
              </a:rPr>
              <a:t>About the Bruner Foundation</a:t>
            </a:r>
            <a:r>
              <a:rPr lang="en-US" sz="4000" dirty="0" smtClean="0">
                <a:solidFill>
                  <a:schemeClr val="tx1"/>
                </a:solidFill>
              </a:rPr>
              <a:t/>
            </a:r>
            <a:br>
              <a:rPr lang="en-US" sz="4000" dirty="0" smtClean="0">
                <a:solidFill>
                  <a:schemeClr val="tx1"/>
                </a:solidFill>
              </a:rPr>
            </a:br>
            <a:r>
              <a:rPr lang="en-US" sz="2200" dirty="0" smtClean="0">
                <a:solidFill>
                  <a:schemeClr val="tx1"/>
                </a:solidFill>
              </a:rPr>
              <a:t>www.brunerfoundation.org	</a:t>
            </a:r>
            <a:endParaRPr lang="en-US" sz="2200" dirty="0">
              <a:solidFill>
                <a:schemeClr val="tx1"/>
              </a:solidFill>
            </a:endParaRPr>
          </a:p>
        </p:txBody>
      </p:sp>
      <p:sp>
        <p:nvSpPr>
          <p:cNvPr id="5" name="Content Placeholder 4"/>
          <p:cNvSpPr>
            <a:spLocks noGrp="1"/>
          </p:cNvSpPr>
          <p:nvPr>
            <p:ph sz="quarter" idx="2"/>
          </p:nvPr>
        </p:nvSpPr>
        <p:spPr>
          <a:xfrm>
            <a:off x="552450" y="1712912"/>
            <a:ext cx="8286750" cy="4383088"/>
          </a:xfrm>
          <a:ln>
            <a:solidFill>
              <a:schemeClr val="tx1"/>
            </a:solidFill>
          </a:ln>
        </p:spPr>
        <p:txBody>
          <a:bodyPr>
            <a:normAutofit fontScale="92500" lnSpcReduction="10000"/>
          </a:bodyPr>
          <a:lstStyle/>
          <a:p>
            <a:pPr marL="511175" indent="-282575">
              <a:buFont typeface="Arial" panose="020B0604020202020204" pitchFamily="34" charset="0"/>
              <a:buChar char="•"/>
            </a:pPr>
            <a:r>
              <a:rPr lang="en-US" sz="2800" dirty="0" smtClean="0"/>
              <a:t>Small family foundation established 1963</a:t>
            </a:r>
          </a:p>
          <a:p>
            <a:pPr marL="511175" indent="-282575">
              <a:buFont typeface="Arial" panose="020B0604020202020204" pitchFamily="34" charset="0"/>
              <a:buChar char="•"/>
            </a:pPr>
            <a:r>
              <a:rPr lang="en-US" sz="2800" dirty="0" smtClean="0"/>
              <a:t>Three major strategies:</a:t>
            </a:r>
          </a:p>
          <a:p>
            <a:pPr marL="911225" lvl="1" indent="-282575">
              <a:spcBef>
                <a:spcPts val="1200"/>
              </a:spcBef>
              <a:buFont typeface="Arial" panose="020B0604020202020204" pitchFamily="34" charset="0"/>
              <a:buChar char="•"/>
            </a:pPr>
            <a:r>
              <a:rPr lang="en-US" sz="2200" dirty="0" smtClean="0"/>
              <a:t>Rudy Bruner Award for Urban Excellence (a </a:t>
            </a:r>
            <a:r>
              <a:rPr lang="en-US" sz="2200" dirty="0"/>
              <a:t>national award for urban places, </a:t>
            </a:r>
            <a:r>
              <a:rPr lang="en-US" sz="2200" dirty="0" smtClean="0"/>
              <a:t>founded </a:t>
            </a:r>
            <a:r>
              <a:rPr lang="en-US" sz="2200" dirty="0"/>
              <a:t>in </a:t>
            </a:r>
            <a:r>
              <a:rPr lang="en-US" sz="2200" b="1" dirty="0"/>
              <a:t>1987</a:t>
            </a:r>
            <a:r>
              <a:rPr lang="en-US" sz="2200" dirty="0"/>
              <a:t> by architect </a:t>
            </a:r>
            <a:r>
              <a:rPr lang="en-US" sz="2200" b="1" dirty="0"/>
              <a:t>Simeon </a:t>
            </a:r>
            <a:r>
              <a:rPr lang="en-US" sz="2200" b="1" dirty="0" smtClean="0"/>
              <a:t>Bruner</a:t>
            </a:r>
            <a:r>
              <a:rPr lang="en-US" sz="2200" dirty="0" smtClean="0"/>
              <a:t>).</a:t>
            </a:r>
          </a:p>
          <a:p>
            <a:pPr marL="911225" lvl="1" indent="-282575">
              <a:spcBef>
                <a:spcPts val="1200"/>
              </a:spcBef>
              <a:buFont typeface="Arial" panose="020B0604020202020204" pitchFamily="34" charset="0"/>
              <a:buChar char="•"/>
            </a:pPr>
            <a:r>
              <a:rPr lang="en-US" sz="2200" dirty="0" smtClean="0"/>
              <a:t>Bruner-Loeb Forum seeks </a:t>
            </a:r>
            <a:r>
              <a:rPr lang="en-US" sz="2200" dirty="0"/>
              <a:t>to advance the thinking on a variety of topics relating to the urban built </a:t>
            </a:r>
            <a:r>
              <a:rPr lang="en-US" sz="2200" dirty="0" smtClean="0"/>
              <a:t>environment.</a:t>
            </a:r>
          </a:p>
          <a:p>
            <a:pPr marL="911225" lvl="1" indent="-282575">
              <a:spcBef>
                <a:spcPts val="1200"/>
              </a:spcBef>
              <a:buFont typeface="Arial" panose="020B0604020202020204" pitchFamily="34" charset="0"/>
              <a:buChar char="•"/>
            </a:pPr>
            <a:r>
              <a:rPr lang="en-US" sz="2200" b="1" dirty="0" smtClean="0"/>
              <a:t>Effectiveness Initiatives focused on </a:t>
            </a:r>
            <a:r>
              <a:rPr lang="en-US" sz="2200" dirty="0" smtClean="0"/>
              <a:t>evaluation </a:t>
            </a:r>
            <a:r>
              <a:rPr lang="en-US" sz="2200" dirty="0"/>
              <a:t>of non-profit </a:t>
            </a:r>
            <a:r>
              <a:rPr lang="en-US" sz="2200" dirty="0" smtClean="0"/>
              <a:t>services, especially through evaluation capacity building.</a:t>
            </a:r>
          </a:p>
          <a:p>
            <a:pPr marL="1768475" lvl="3" indent="-282575">
              <a:spcBef>
                <a:spcPts val="1200"/>
              </a:spcBef>
              <a:buFont typeface="Arial" panose="020B0604020202020204" pitchFamily="34" charset="0"/>
              <a:buChar char="•"/>
            </a:pPr>
            <a:r>
              <a:rPr lang="en-US" sz="2200" b="1" dirty="0" smtClean="0"/>
              <a:t>Resources and Materials</a:t>
            </a:r>
          </a:p>
          <a:p>
            <a:pPr marL="1768475" lvl="3" indent="-282575">
              <a:spcBef>
                <a:spcPts val="1200"/>
              </a:spcBef>
              <a:buFont typeface="Arial" panose="020B0604020202020204" pitchFamily="34" charset="0"/>
              <a:buChar char="•"/>
            </a:pPr>
            <a:r>
              <a:rPr lang="en-US" sz="2200" b="1" dirty="0" smtClean="0"/>
              <a:t>Hands-on, Project-based Training and Technical Assistance</a:t>
            </a:r>
            <a:endParaRPr lang="en-US" sz="2200" b="1"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11"/>
          </p:nvPr>
        </p:nvSpPr>
        <p:spPr>
          <a:xfrm>
            <a:off x="3200400" y="6257290"/>
            <a:ext cx="2590800" cy="518160"/>
          </a:xfrm>
        </p:spPr>
        <p:txBody>
          <a:bodyPr/>
          <a:lstStyle/>
          <a:p>
            <a:r>
              <a:rPr lang="en-US" sz="1200" dirty="0" smtClean="0"/>
              <a:t>Anita M. Baker, </a:t>
            </a:r>
            <a:r>
              <a:rPr lang="en-US" sz="1200" i="1" dirty="0" smtClean="0"/>
              <a:t>Evaluation Services</a:t>
            </a:r>
            <a:endParaRPr lang="en-US" sz="1200" i="1" dirty="0"/>
          </a:p>
        </p:txBody>
      </p:sp>
      <p:sp>
        <p:nvSpPr>
          <p:cNvPr id="3" name="Left Brace 2"/>
          <p:cNvSpPr/>
          <p:nvPr/>
        </p:nvSpPr>
        <p:spPr>
          <a:xfrm>
            <a:off x="1447800" y="4920734"/>
            <a:ext cx="533400" cy="457200"/>
          </a:xfrm>
          <a:prstGeom prst="leftBrace">
            <a:avLst/>
          </a:prstGeom>
          <a:ln>
            <a:solidFill>
              <a:srgbClr val="00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616205" y="4964668"/>
            <a:ext cx="800219" cy="369332"/>
          </a:xfrm>
          <a:prstGeom prst="rect">
            <a:avLst/>
          </a:prstGeom>
          <a:noFill/>
        </p:spPr>
        <p:txBody>
          <a:bodyPr wrap="none" rtlCol="0">
            <a:spAutoFit/>
          </a:bodyPr>
          <a:lstStyle/>
          <a:p>
            <a:r>
              <a:rPr lang="en-US" dirty="0" smtClean="0"/>
              <a:t>FREE</a:t>
            </a:r>
            <a:endParaRPr lang="en-US" dirty="0"/>
          </a:p>
        </p:txBody>
      </p:sp>
    </p:spTree>
    <p:extLst>
      <p:ext uri="{BB962C8B-B14F-4D97-AF65-F5344CB8AC3E}">
        <p14:creationId xmlns:p14="http://schemas.microsoft.com/office/powerpoint/2010/main" val="3120454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Outcomes</a:t>
            </a:r>
          </a:p>
        </p:txBody>
      </p:sp>
      <p:sp>
        <p:nvSpPr>
          <p:cNvPr id="3" name="Content Placeholder 2"/>
          <p:cNvSpPr>
            <a:spLocks noGrp="1"/>
          </p:cNvSpPr>
          <p:nvPr>
            <p:ph sz="quarter" idx="1"/>
          </p:nvPr>
        </p:nvSpPr>
        <p:spPr>
          <a:xfrm>
            <a:off x="514350" y="1295400"/>
            <a:ext cx="8229600" cy="4525963"/>
          </a:xfrm>
        </p:spPr>
        <p:txBody>
          <a:bodyPr>
            <a:normAutofit fontScale="92500" lnSpcReduction="20000"/>
          </a:bodyPr>
          <a:lstStyle/>
          <a:p>
            <a:pPr lvl="1">
              <a:buNone/>
            </a:pPr>
            <a:endParaRPr lang="en-US" dirty="0" smtClean="0"/>
          </a:p>
          <a:p>
            <a:pPr marL="424161" lvl="1" indent="-47625">
              <a:buNone/>
            </a:pPr>
            <a:r>
              <a:rPr lang="en-US" sz="3750" b="1" dirty="0"/>
              <a:t>Changes in attitudes, behavior, skills, knowledge, condition or status.</a:t>
            </a:r>
          </a:p>
          <a:p>
            <a:pPr lvl="1">
              <a:buNone/>
            </a:pPr>
            <a:endParaRPr lang="en-US" dirty="0" smtClean="0"/>
          </a:p>
          <a:p>
            <a:pPr lvl="1">
              <a:buNone/>
            </a:pPr>
            <a:r>
              <a:rPr lang="en-US" sz="3563" u="sng" dirty="0"/>
              <a:t>Must be:</a:t>
            </a:r>
            <a:r>
              <a:rPr lang="en-US" sz="3750" dirty="0">
                <a:sym typeface="Wingdings 3" pitchFamily="18" charset="2"/>
              </a:rPr>
              <a:t> </a:t>
            </a:r>
            <a:endParaRPr lang="en-US" sz="3563" dirty="0"/>
          </a:p>
          <a:p>
            <a:pPr lvl="1">
              <a:buClrTx/>
              <a:buSzPct val="80000"/>
              <a:buFont typeface="Wingdings 3" pitchFamily="18" charset="2"/>
              <a:buChar char="u"/>
            </a:pPr>
            <a:r>
              <a:rPr lang="en-US" sz="3563" dirty="0"/>
              <a:t>  Realistic and attainable</a:t>
            </a:r>
          </a:p>
          <a:p>
            <a:pPr lvl="1">
              <a:buClrTx/>
              <a:buSzPct val="80000"/>
              <a:buFont typeface="Wingdings 3" pitchFamily="18" charset="2"/>
              <a:buChar char="u"/>
            </a:pPr>
            <a:r>
              <a:rPr lang="en-US" sz="3563" dirty="0"/>
              <a:t>  Related to core business</a:t>
            </a:r>
          </a:p>
          <a:p>
            <a:pPr lvl="1">
              <a:buClrTx/>
              <a:buSzPct val="80000"/>
              <a:buFont typeface="Wingdings 3" pitchFamily="18" charset="2"/>
              <a:buChar char="u"/>
            </a:pPr>
            <a:r>
              <a:rPr lang="en-US" sz="3563" dirty="0"/>
              <a:t>  Within program’s sphere of influence</a:t>
            </a:r>
          </a:p>
        </p:txBody>
      </p:sp>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9" name="Slide Number Placeholder 3"/>
          <p:cNvSpPr>
            <a:spLocks noGrp="1"/>
          </p:cNvSpPr>
          <p:nvPr>
            <p:ph type="sldNum" sz="quarter" idx="12"/>
          </p:nvPr>
        </p:nvSpPr>
        <p:spPr>
          <a:xfrm>
            <a:off x="6553200" y="6245225"/>
            <a:ext cx="2133600" cy="476250"/>
          </a:xfrm>
        </p:spPr>
        <p:txBody>
          <a:bodyPr/>
          <a:lstStyle/>
          <a:p>
            <a:r>
              <a:rPr lang="en-US" dirty="0" smtClean="0"/>
              <a:t>11</a:t>
            </a:r>
            <a:endParaRPr lang="en-US" dirty="0"/>
          </a:p>
        </p:txBody>
      </p:sp>
    </p:spTree>
    <p:extLst>
      <p:ext uri="{BB962C8B-B14F-4D97-AF65-F5344CB8AC3E}">
        <p14:creationId xmlns:p14="http://schemas.microsoft.com/office/powerpoint/2010/main" val="4234731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Outcomes: Reminders</a:t>
            </a:r>
          </a:p>
        </p:txBody>
      </p:sp>
      <p:sp>
        <p:nvSpPr>
          <p:cNvPr id="3" name="Content Placeholder 2"/>
          <p:cNvSpPr>
            <a:spLocks noGrp="1"/>
          </p:cNvSpPr>
          <p:nvPr>
            <p:ph sz="quarter" idx="1"/>
          </p:nvPr>
        </p:nvSpPr>
        <p:spPr>
          <a:xfrm>
            <a:off x="381000" y="1285874"/>
            <a:ext cx="8305799" cy="4276725"/>
          </a:xfrm>
        </p:spPr>
        <p:txBody>
          <a:bodyPr>
            <a:noAutofit/>
          </a:bodyPr>
          <a:lstStyle/>
          <a:p>
            <a:pPr marL="805161" lvl="1" indent="-541734">
              <a:buFont typeface="Wingdings 3" pitchFamily="18" charset="2"/>
              <a:buChar char="u"/>
            </a:pPr>
            <a:r>
              <a:rPr lang="en-US" dirty="0" smtClean="0"/>
              <a:t>Time-sensitive</a:t>
            </a:r>
          </a:p>
          <a:p>
            <a:pPr marL="805161" lvl="1" indent="-541734">
              <a:spcBef>
                <a:spcPts val="1688"/>
              </a:spcBef>
              <a:buFont typeface="Wingdings 3" pitchFamily="18" charset="2"/>
              <a:buChar char="u"/>
            </a:pPr>
            <a:r>
              <a:rPr lang="en-US" dirty="0" smtClean="0"/>
              <a:t>Programs have more influence on more immediate outcomes</a:t>
            </a:r>
          </a:p>
          <a:p>
            <a:pPr marL="805161" lvl="1" indent="-541734">
              <a:spcBef>
                <a:spcPts val="1688"/>
              </a:spcBef>
              <a:buFont typeface="Wingdings 3" pitchFamily="18" charset="2"/>
              <a:buChar char="u"/>
            </a:pPr>
            <a:r>
              <a:rPr lang="en-US" dirty="0" smtClean="0"/>
              <a:t>Usually more than one way to get an outcome</a:t>
            </a:r>
          </a:p>
          <a:p>
            <a:pPr marL="805161" lvl="1" indent="-541734">
              <a:spcBef>
                <a:spcPts val="1688"/>
              </a:spcBef>
              <a:buFont typeface="Wingdings 3" pitchFamily="18" charset="2"/>
              <a:buChar char="u"/>
            </a:pPr>
            <a:r>
              <a:rPr lang="en-US" dirty="0" smtClean="0"/>
              <a:t>Closely related to program design; program changes usually = outcome changes</a:t>
            </a:r>
          </a:p>
          <a:p>
            <a:pPr marL="805161" lvl="1" indent="-541734">
              <a:spcBef>
                <a:spcPts val="1688"/>
              </a:spcBef>
              <a:buFont typeface="Wingdings 3" pitchFamily="18" charset="2"/>
              <a:buChar char="u"/>
            </a:pPr>
            <a:r>
              <a:rPr lang="en-US" dirty="0" smtClean="0"/>
              <a:t>Positive outcomes are not always improvements (maintenance, prevention)</a:t>
            </a:r>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8" name="Slide Number Placeholder 3"/>
          <p:cNvSpPr>
            <a:spLocks noGrp="1"/>
          </p:cNvSpPr>
          <p:nvPr>
            <p:ph type="sldNum" sz="quarter" idx="12"/>
          </p:nvPr>
        </p:nvSpPr>
        <p:spPr>
          <a:xfrm>
            <a:off x="6553200" y="6245225"/>
            <a:ext cx="2133600" cy="476250"/>
          </a:xfrm>
        </p:spPr>
        <p:txBody>
          <a:bodyPr/>
          <a:lstStyle/>
          <a:p>
            <a:r>
              <a:rPr lang="en-US" dirty="0" smtClean="0"/>
              <a:t>12</a:t>
            </a:r>
            <a:endParaRPr lang="en-US" dirty="0"/>
          </a:p>
        </p:txBody>
      </p:sp>
    </p:spTree>
    <p:extLst>
      <p:ext uri="{BB962C8B-B14F-4D97-AF65-F5344CB8AC3E}">
        <p14:creationId xmlns:p14="http://schemas.microsoft.com/office/powerpoint/2010/main" val="953652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Indicators</a:t>
            </a:r>
          </a:p>
        </p:txBody>
      </p:sp>
      <p:sp>
        <p:nvSpPr>
          <p:cNvPr id="3" name="Content Placeholder 2"/>
          <p:cNvSpPr>
            <a:spLocks noGrp="1"/>
          </p:cNvSpPr>
          <p:nvPr>
            <p:ph sz="quarter" idx="1"/>
          </p:nvPr>
        </p:nvSpPr>
        <p:spPr>
          <a:xfrm>
            <a:off x="785813" y="1357312"/>
            <a:ext cx="7715250" cy="4357688"/>
          </a:xfrm>
        </p:spPr>
        <p:txBody>
          <a:bodyPr>
            <a:normAutofit fontScale="85000" lnSpcReduction="20000"/>
          </a:bodyPr>
          <a:lstStyle/>
          <a:p>
            <a:pPr lvl="1">
              <a:buNone/>
            </a:pPr>
            <a:endParaRPr lang="en-US" dirty="0" smtClean="0"/>
          </a:p>
          <a:p>
            <a:pPr marL="424161" lvl="1" indent="4465">
              <a:buNone/>
            </a:pPr>
            <a:r>
              <a:rPr lang="en-US" sz="3750" b="1" dirty="0"/>
              <a:t>Specific, measurable characteristics or changes that represent achievement of an outcome.  </a:t>
            </a:r>
          </a:p>
          <a:p>
            <a:pPr lvl="1">
              <a:buNone/>
            </a:pPr>
            <a:endParaRPr lang="en-US" dirty="0" smtClean="0"/>
          </a:p>
          <a:p>
            <a:pPr marL="255984" lvl="1" indent="-255984">
              <a:spcAft>
                <a:spcPts val="563"/>
              </a:spcAft>
              <a:buNone/>
            </a:pPr>
            <a:r>
              <a:rPr lang="en-US" sz="3563" dirty="0"/>
              <a:t>    </a:t>
            </a:r>
            <a:r>
              <a:rPr lang="en-US" sz="3563" u="sng" dirty="0"/>
              <a:t>Indicators are:</a:t>
            </a:r>
          </a:p>
          <a:p>
            <a:pPr marL="805161" lvl="1" indent="-376536">
              <a:buFont typeface="Wingdings 3" pitchFamily="18" charset="2"/>
              <a:buChar char="u"/>
            </a:pPr>
            <a:r>
              <a:rPr lang="en-US" sz="3563" dirty="0"/>
              <a:t>Directly related to the outcome, help define it </a:t>
            </a:r>
          </a:p>
          <a:p>
            <a:pPr marL="805161" lvl="1" indent="-376536">
              <a:spcBef>
                <a:spcPts val="1200"/>
              </a:spcBef>
              <a:buFont typeface="Wingdings 3" pitchFamily="18" charset="2"/>
              <a:buChar char="u"/>
            </a:pPr>
            <a:r>
              <a:rPr lang="en-US" sz="3563" dirty="0"/>
              <a:t>Specific, measurable, observable, seen, heard, or read </a:t>
            </a:r>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8" name="Slide Number Placeholder 3"/>
          <p:cNvSpPr>
            <a:spLocks noGrp="1"/>
          </p:cNvSpPr>
          <p:nvPr>
            <p:ph type="sldNum" sz="quarter" idx="12"/>
          </p:nvPr>
        </p:nvSpPr>
        <p:spPr>
          <a:xfrm>
            <a:off x="6553200" y="6245225"/>
            <a:ext cx="2133600" cy="476250"/>
          </a:xfrm>
        </p:spPr>
        <p:txBody>
          <a:bodyPr/>
          <a:lstStyle/>
          <a:p>
            <a:r>
              <a:rPr lang="en-US" dirty="0" smtClean="0"/>
              <a:t>13</a:t>
            </a:r>
            <a:endParaRPr lang="en-US" dirty="0"/>
          </a:p>
        </p:txBody>
      </p:sp>
    </p:spTree>
    <p:extLst>
      <p:ext uri="{BB962C8B-B14F-4D97-AF65-F5344CB8AC3E}">
        <p14:creationId xmlns:p14="http://schemas.microsoft.com/office/powerpoint/2010/main" val="3509381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Indicator: Reminders</a:t>
            </a:r>
          </a:p>
        </p:txBody>
      </p:sp>
      <p:sp>
        <p:nvSpPr>
          <p:cNvPr id="3" name="Content Placeholder 2"/>
          <p:cNvSpPr>
            <a:spLocks noGrp="1"/>
          </p:cNvSpPr>
          <p:nvPr>
            <p:ph sz="quarter" idx="1"/>
          </p:nvPr>
        </p:nvSpPr>
        <p:spPr>
          <a:xfrm>
            <a:off x="785813" y="1357313"/>
            <a:ext cx="7715250" cy="4572000"/>
          </a:xfrm>
        </p:spPr>
        <p:txBody>
          <a:bodyPr>
            <a:normAutofit fontScale="85000" lnSpcReduction="20000"/>
          </a:bodyPr>
          <a:lstStyle/>
          <a:p>
            <a:pPr marL="805161" lvl="1" indent="-547688">
              <a:buFont typeface="Wingdings 3" pitchFamily="18" charset="2"/>
              <a:buChar char="u"/>
            </a:pPr>
            <a:r>
              <a:rPr lang="en-US" sz="3563" dirty="0"/>
              <a:t>Most outcomes have more than one indicator</a:t>
            </a:r>
          </a:p>
          <a:p>
            <a:pPr marL="805161" lvl="1" indent="-547688">
              <a:spcBef>
                <a:spcPts val="1688"/>
              </a:spcBef>
              <a:buFont typeface="Wingdings 3" pitchFamily="18" charset="2"/>
              <a:buChar char="u"/>
            </a:pPr>
            <a:r>
              <a:rPr lang="en-US" sz="3563" dirty="0"/>
              <a:t>Identify the set of indicators that accurately signal achievement of an outcome (</a:t>
            </a:r>
            <a:r>
              <a:rPr lang="en-US" sz="3563" dirty="0">
                <a:solidFill>
                  <a:srgbClr val="FF0000"/>
                </a:solidFill>
              </a:rPr>
              <a:t>get stakeholder input</a:t>
            </a:r>
            <a:r>
              <a:rPr lang="en-US" sz="3563" dirty="0"/>
              <a:t>)</a:t>
            </a:r>
          </a:p>
          <a:p>
            <a:pPr marL="805161" lvl="1" indent="-547688">
              <a:spcBef>
                <a:spcPts val="1688"/>
              </a:spcBef>
              <a:buFont typeface="Wingdings 3" pitchFamily="18" charset="2"/>
              <a:buChar char="u"/>
            </a:pPr>
            <a:r>
              <a:rPr lang="en-US" sz="3563" dirty="0" smtClean="0"/>
              <a:t>When measuring prevention, identify meaningful segments of time, check indicators during that time</a:t>
            </a:r>
          </a:p>
          <a:p>
            <a:pPr marL="805161" lvl="1" indent="-547688">
              <a:spcBef>
                <a:spcPts val="1688"/>
              </a:spcBef>
              <a:buFont typeface="Wingdings 3" pitchFamily="18" charset="2"/>
              <a:buChar char="u"/>
            </a:pPr>
            <a:r>
              <a:rPr lang="en-US" sz="3563" dirty="0" smtClean="0"/>
              <a:t>Specific</a:t>
            </a:r>
            <a:r>
              <a:rPr lang="en-US" sz="3563" dirty="0"/>
              <a:t>, Measurable, Achievable, </a:t>
            </a:r>
            <a:r>
              <a:rPr lang="en-US" sz="3563" dirty="0" err="1" smtClean="0"/>
              <a:t>Relevant,Timebound</a:t>
            </a:r>
            <a:r>
              <a:rPr lang="en-US" sz="3563" dirty="0" smtClean="0"/>
              <a:t>  </a:t>
            </a:r>
            <a:r>
              <a:rPr lang="en-US" sz="3563" dirty="0"/>
              <a:t>(SMART)</a:t>
            </a:r>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8" name="Slide Number Placeholder 3"/>
          <p:cNvSpPr>
            <a:spLocks noGrp="1"/>
          </p:cNvSpPr>
          <p:nvPr>
            <p:ph type="sldNum" sz="quarter" idx="12"/>
          </p:nvPr>
        </p:nvSpPr>
        <p:spPr>
          <a:xfrm>
            <a:off x="6553200" y="6245225"/>
            <a:ext cx="2133600" cy="476250"/>
          </a:xfrm>
        </p:spPr>
        <p:txBody>
          <a:bodyPr/>
          <a:lstStyle/>
          <a:p>
            <a:r>
              <a:rPr lang="en-US" dirty="0" smtClean="0"/>
              <a:t>14</a:t>
            </a:r>
            <a:endParaRPr lang="en-US" dirty="0"/>
          </a:p>
        </p:txBody>
      </p:sp>
    </p:spTree>
    <p:extLst>
      <p:ext uri="{BB962C8B-B14F-4D97-AF65-F5344CB8AC3E}">
        <p14:creationId xmlns:p14="http://schemas.microsoft.com/office/powerpoint/2010/main" val="1154635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Targets</a:t>
            </a:r>
          </a:p>
        </p:txBody>
      </p:sp>
      <p:sp>
        <p:nvSpPr>
          <p:cNvPr id="3" name="Content Placeholder 2"/>
          <p:cNvSpPr>
            <a:spLocks noGrp="1"/>
          </p:cNvSpPr>
          <p:nvPr>
            <p:ph sz="quarter" idx="1"/>
          </p:nvPr>
        </p:nvSpPr>
        <p:spPr>
          <a:xfrm>
            <a:off x="457201" y="1285875"/>
            <a:ext cx="5614988" cy="4786313"/>
          </a:xfrm>
        </p:spPr>
        <p:txBody>
          <a:bodyPr>
            <a:normAutofit fontScale="70000" lnSpcReduction="20000"/>
          </a:bodyPr>
          <a:lstStyle/>
          <a:p>
            <a:pPr marL="156270" lvl="1" indent="0">
              <a:buNone/>
            </a:pPr>
            <a:r>
              <a:rPr lang="en-US" sz="3844" b="1" dirty="0"/>
              <a:t>Specify the amount or level of outcome attainment expected, hoped for or required.  </a:t>
            </a:r>
          </a:p>
          <a:p>
            <a:pPr lvl="1">
              <a:buNone/>
            </a:pPr>
            <a:endParaRPr lang="en-US" dirty="0" smtClean="0"/>
          </a:p>
          <a:p>
            <a:pPr marL="255984" lvl="1" indent="-255984">
              <a:buNone/>
            </a:pPr>
            <a:r>
              <a:rPr lang="en-US" sz="3563" u="sng" dirty="0"/>
              <a:t> </a:t>
            </a:r>
            <a:r>
              <a:rPr lang="en-US" sz="4313" u="sng" dirty="0"/>
              <a:t>Targets can be set: </a:t>
            </a:r>
          </a:p>
          <a:p>
            <a:pPr marL="584895" lvl="1" indent="-428625">
              <a:buFont typeface="Wingdings 3" pitchFamily="18" charset="2"/>
              <a:buChar char="u"/>
            </a:pPr>
            <a:r>
              <a:rPr lang="en-US" sz="4313" dirty="0"/>
              <a:t>Relative to external standards (when available)</a:t>
            </a:r>
          </a:p>
          <a:p>
            <a:pPr marL="584895" lvl="1" indent="-428625">
              <a:buFont typeface="Wingdings 3" pitchFamily="18" charset="2"/>
              <a:buChar char="u"/>
            </a:pPr>
            <a:r>
              <a:rPr lang="en-US" sz="4313" dirty="0"/>
              <a:t>Past performance/similar programs</a:t>
            </a:r>
          </a:p>
          <a:p>
            <a:pPr marL="584895" lvl="1" indent="-428625">
              <a:buFont typeface="Wingdings 3" pitchFamily="18" charset="2"/>
              <a:buChar char="u"/>
            </a:pPr>
            <a:r>
              <a:rPr lang="en-US" sz="4313" dirty="0"/>
              <a:t>Professional hunches  </a:t>
            </a:r>
          </a:p>
        </p:txBody>
      </p:sp>
      <p:pic>
        <p:nvPicPr>
          <p:cNvPr id="6" name="Picture 6" descr="C:\Users\Anita\AppData\Local\Microsoft\Windows\Temporary Internet Files\Content.IE5\36MZZ8BQ\MP900341726[1].jpg"/>
          <p:cNvPicPr>
            <a:picLocks noChangeAspect="1" noChangeArrowheads="1"/>
          </p:cNvPicPr>
          <p:nvPr/>
        </p:nvPicPr>
        <p:blipFill>
          <a:blip r:embed="rId2" cstate="print"/>
          <a:srcRect/>
          <a:stretch>
            <a:fillRect/>
          </a:stretch>
        </p:blipFill>
        <p:spPr bwMode="auto">
          <a:xfrm>
            <a:off x="6072188" y="642938"/>
            <a:ext cx="2446020" cy="5572125"/>
          </a:xfrm>
          <a:prstGeom prst="rect">
            <a:avLst/>
          </a:prstGeom>
          <a:noFill/>
        </p:spPr>
      </p:pic>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9" name="Slide Number Placeholder 3"/>
          <p:cNvSpPr>
            <a:spLocks noGrp="1"/>
          </p:cNvSpPr>
          <p:nvPr>
            <p:ph type="sldNum" sz="quarter" idx="12"/>
          </p:nvPr>
        </p:nvSpPr>
        <p:spPr>
          <a:xfrm>
            <a:off x="6553200" y="6245225"/>
            <a:ext cx="2133600" cy="476250"/>
          </a:xfrm>
        </p:spPr>
        <p:txBody>
          <a:bodyPr/>
          <a:lstStyle/>
          <a:p>
            <a:r>
              <a:rPr lang="en-US" dirty="0" smtClean="0"/>
              <a:t>15</a:t>
            </a:r>
            <a:endParaRPr lang="en-US" dirty="0"/>
          </a:p>
        </p:txBody>
      </p:sp>
    </p:spTree>
    <p:extLst>
      <p:ext uri="{BB962C8B-B14F-4D97-AF65-F5344CB8AC3E}">
        <p14:creationId xmlns:p14="http://schemas.microsoft.com/office/powerpoint/2010/main" val="3556715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Target: Reminders</a:t>
            </a:r>
          </a:p>
        </p:txBody>
      </p:sp>
      <p:sp>
        <p:nvSpPr>
          <p:cNvPr id="3" name="Content Placeholder 2"/>
          <p:cNvSpPr>
            <a:spLocks noGrp="1"/>
          </p:cNvSpPr>
          <p:nvPr>
            <p:ph sz="quarter" idx="1"/>
          </p:nvPr>
        </p:nvSpPr>
        <p:spPr/>
        <p:txBody>
          <a:bodyPr>
            <a:normAutofit fontScale="92500" lnSpcReduction="20000"/>
          </a:bodyPr>
          <a:lstStyle/>
          <a:p>
            <a:pPr marL="805161" lvl="1" indent="-547688">
              <a:buFont typeface="Wingdings 3" pitchFamily="18" charset="2"/>
              <a:buChar char="u"/>
            </a:pPr>
            <a:r>
              <a:rPr lang="en-US" sz="3563" dirty="0"/>
              <a:t>Targets should be specified in advance, require buy in, and may be different for different subgroups. </a:t>
            </a:r>
          </a:p>
          <a:p>
            <a:pPr marL="805161" lvl="1" indent="-547688">
              <a:spcBef>
                <a:spcPts val="1688"/>
              </a:spcBef>
              <a:buFont typeface="Wingdings 3" pitchFamily="18" charset="2"/>
              <a:buChar char="u"/>
            </a:pPr>
            <a:r>
              <a:rPr lang="en-US" sz="3563" dirty="0"/>
              <a:t>Carefully word targets so they are not over or under-ambitious, make sense, and are in sync with time frames.</a:t>
            </a:r>
          </a:p>
          <a:p>
            <a:pPr marL="805161" lvl="1" indent="-547688">
              <a:spcBef>
                <a:spcPts val="1688"/>
              </a:spcBef>
              <a:buFont typeface="Wingdings 3" pitchFamily="18" charset="2"/>
              <a:buChar char="u"/>
            </a:pPr>
            <a:r>
              <a:rPr lang="en-US" sz="3563" dirty="0"/>
              <a:t>If target indicates change in magnitude – be sure to specify initial levels and what is positive. </a:t>
            </a:r>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8" name="Slide Number Placeholder 3"/>
          <p:cNvSpPr>
            <a:spLocks noGrp="1"/>
          </p:cNvSpPr>
          <p:nvPr>
            <p:ph type="sldNum" sz="quarter" idx="12"/>
          </p:nvPr>
        </p:nvSpPr>
        <p:spPr>
          <a:xfrm>
            <a:off x="6553200" y="6245225"/>
            <a:ext cx="2133600" cy="476250"/>
          </a:xfrm>
        </p:spPr>
        <p:txBody>
          <a:bodyPr/>
          <a:lstStyle/>
          <a:p>
            <a:r>
              <a:rPr lang="en-US" dirty="0" smtClean="0"/>
              <a:t>16</a:t>
            </a:r>
            <a:endParaRPr lang="en-US" dirty="0"/>
          </a:p>
        </p:txBody>
      </p:sp>
    </p:spTree>
    <p:extLst>
      <p:ext uri="{BB962C8B-B14F-4D97-AF65-F5344CB8AC3E}">
        <p14:creationId xmlns:p14="http://schemas.microsoft.com/office/powerpoint/2010/main" val="189191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302122"/>
            <a:ext cx="7640836" cy="1143000"/>
          </a:xfrm>
        </p:spPr>
        <p:txBody>
          <a:bodyPr/>
          <a:lstStyle/>
          <a:p>
            <a:r>
              <a:rPr lang="en-US" sz="3375" dirty="0"/>
              <a:t>Outcome, Indicator, </a:t>
            </a:r>
            <a:r>
              <a:rPr lang="en-US" sz="3375" dirty="0">
                <a:solidFill>
                  <a:srgbClr val="FF0000"/>
                </a:solidFill>
              </a:rPr>
              <a:t>Target</a:t>
            </a:r>
            <a:r>
              <a:rPr lang="en-US" sz="3375" dirty="0"/>
              <a:t> - EXAMPLE</a:t>
            </a:r>
          </a:p>
        </p:txBody>
      </p:sp>
      <p:graphicFrame>
        <p:nvGraphicFramePr>
          <p:cNvPr id="4" name="Content Placeholder 3"/>
          <p:cNvGraphicFramePr>
            <a:graphicFrameLocks noGrp="1"/>
          </p:cNvGraphicFramePr>
          <p:nvPr>
            <p:ph sz="quarter" idx="1"/>
          </p:nvPr>
        </p:nvGraphicFramePr>
        <p:xfrm>
          <a:off x="1000125" y="1428750"/>
          <a:ext cx="3500438" cy="4509586"/>
        </p:xfrm>
        <a:graphic>
          <a:graphicData uri="http://schemas.openxmlformats.org/drawingml/2006/table">
            <a:tbl>
              <a:tblPr firstRow="1" bandRow="1">
                <a:tableStyleId>{073A0DAA-6AF3-43AB-8588-CEC1D06C72B9}</a:tableStyleId>
              </a:tblPr>
              <a:tblGrid>
                <a:gridCol w="3500438"/>
              </a:tblGrid>
              <a:tr h="434340">
                <a:tc>
                  <a:txBody>
                    <a:bodyPr/>
                    <a:lstStyle/>
                    <a:p>
                      <a:r>
                        <a:rPr lang="en-US" sz="2300" dirty="0" smtClean="0">
                          <a:latin typeface="Trebuchet MS" pitchFamily="34" charset="0"/>
                        </a:rPr>
                        <a:t>Outcome</a:t>
                      </a:r>
                      <a:endParaRPr lang="en-US" sz="2300" dirty="0">
                        <a:latin typeface="Trebuchet MS" pitchFamily="34" charset="0"/>
                      </a:endParaRPr>
                    </a:p>
                  </a:txBody>
                  <a:tcPr marL="85725" marR="85725"/>
                </a:tc>
              </a:tr>
              <a:tr h="2320290">
                <a:tc>
                  <a:txBody>
                    <a:bodyPr/>
                    <a:lstStyle/>
                    <a:p>
                      <a:endParaRPr lang="en-US" sz="2400" dirty="0" smtClean="0">
                        <a:latin typeface="Trebuchet MS" pitchFamily="34" charset="0"/>
                      </a:endParaRPr>
                    </a:p>
                    <a:p>
                      <a:endParaRPr lang="en-US" sz="2400" dirty="0" smtClean="0">
                        <a:latin typeface="Trebuchet MS" pitchFamily="34" charset="0"/>
                      </a:endParaRPr>
                    </a:p>
                    <a:p>
                      <a:endParaRPr lang="en-US" sz="2400" dirty="0" smtClean="0">
                        <a:latin typeface="Trebuchet MS" pitchFamily="34" charset="0"/>
                      </a:endParaRPr>
                    </a:p>
                    <a:p>
                      <a:r>
                        <a:rPr lang="en-US" sz="2400" dirty="0" smtClean="0">
                          <a:latin typeface="Trebuchet MS" pitchFamily="34" charset="0"/>
                        </a:rPr>
                        <a:t>Participants will be actively</a:t>
                      </a:r>
                      <a:r>
                        <a:rPr lang="en-US" sz="2400" baseline="0" dirty="0" smtClean="0">
                          <a:latin typeface="Trebuchet MS" pitchFamily="34" charset="0"/>
                        </a:rPr>
                        <a:t> involved in program activities</a:t>
                      </a:r>
                      <a:endParaRPr lang="en-US" sz="2400" dirty="0">
                        <a:latin typeface="Trebuchet MS" pitchFamily="34" charset="0"/>
                      </a:endParaRPr>
                    </a:p>
                  </a:txBody>
                  <a:tcPr marL="85725" marR="85725">
                    <a:noFill/>
                  </a:tcPr>
                </a:tc>
              </a:tr>
              <a:tr h="1747336">
                <a:tc>
                  <a:txBody>
                    <a:bodyPr/>
                    <a:lstStyle/>
                    <a:p>
                      <a:endParaRPr lang="en-US" sz="2400" dirty="0">
                        <a:latin typeface="Trebuchet MS" pitchFamily="34" charset="0"/>
                      </a:endParaRPr>
                    </a:p>
                  </a:txBody>
                  <a:tcPr marL="85725" marR="85725">
                    <a:solidFill>
                      <a:schemeClr val="bg1"/>
                    </a:solid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219517529"/>
              </p:ext>
            </p:extLst>
          </p:nvPr>
        </p:nvGraphicFramePr>
        <p:xfrm>
          <a:off x="4500562" y="1428750"/>
          <a:ext cx="4071938" cy="1619250"/>
        </p:xfrm>
        <a:graphic>
          <a:graphicData uri="http://schemas.openxmlformats.org/drawingml/2006/table">
            <a:tbl>
              <a:tblPr firstRow="1" bandRow="1">
                <a:tableStyleId>{073A0DAA-6AF3-43AB-8588-CEC1D06C72B9}</a:tableStyleId>
              </a:tblPr>
              <a:tblGrid>
                <a:gridCol w="4071938"/>
              </a:tblGrid>
              <a:tr h="434340">
                <a:tc>
                  <a:txBody>
                    <a:bodyPr/>
                    <a:lstStyle/>
                    <a:p>
                      <a:r>
                        <a:rPr lang="en-US" sz="2300" dirty="0" smtClean="0">
                          <a:latin typeface="Trebuchet MS" pitchFamily="34" charset="0"/>
                        </a:rPr>
                        <a:t>Indicators</a:t>
                      </a:r>
                      <a:endParaRPr lang="en-US" sz="2300" dirty="0">
                        <a:latin typeface="Trebuchet MS" pitchFamily="34" charset="0"/>
                      </a:endParaRPr>
                    </a:p>
                  </a:txBody>
                  <a:tcPr marL="85725" marR="85725"/>
                </a:tc>
              </a:tr>
              <a:tr h="1177290">
                <a:tc>
                  <a:txBody>
                    <a:bodyPr/>
                    <a:lstStyle/>
                    <a:p>
                      <a:r>
                        <a:rPr lang="en-US" sz="2300" dirty="0" smtClean="0">
                          <a:solidFill>
                            <a:srgbClr val="FF0000"/>
                          </a:solidFill>
                          <a:latin typeface="Trebuchet MS" pitchFamily="34" charset="0"/>
                        </a:rPr>
                        <a:t>At</a:t>
                      </a:r>
                      <a:r>
                        <a:rPr lang="en-US" sz="2300" baseline="0" dirty="0" smtClean="0">
                          <a:solidFill>
                            <a:srgbClr val="FF0000"/>
                          </a:solidFill>
                          <a:latin typeface="Trebuchet MS" pitchFamily="34" charset="0"/>
                        </a:rPr>
                        <a:t> least 500 </a:t>
                      </a:r>
                      <a:r>
                        <a:rPr lang="en-US" sz="2300" baseline="0" dirty="0" smtClean="0">
                          <a:latin typeface="Trebuchet MS" pitchFamily="34" charset="0"/>
                        </a:rPr>
                        <a:t>participants will be enrolled each month.</a:t>
                      </a:r>
                      <a:endParaRPr lang="en-US" sz="2300" dirty="0">
                        <a:latin typeface="Trebuchet MS" pitchFamily="34" charset="0"/>
                      </a:endParaRPr>
                    </a:p>
                  </a:txBody>
                  <a:tcPr marL="85725" marR="85725">
                    <a:solidFill>
                      <a:schemeClr val="bg1">
                        <a:lumMod val="85000"/>
                      </a:schemeClr>
                    </a:solidFill>
                  </a:tcPr>
                </a:tc>
              </a:tr>
            </a:tbl>
          </a:graphicData>
        </a:graphic>
      </p:graphicFrame>
      <p:sp>
        <p:nvSpPr>
          <p:cNvPr id="8" name="TextBox 7"/>
          <p:cNvSpPr txBox="1"/>
          <p:nvPr/>
        </p:nvSpPr>
        <p:spPr>
          <a:xfrm>
            <a:off x="4500562" y="3024353"/>
            <a:ext cx="4071938" cy="1477328"/>
          </a:xfrm>
          <a:prstGeom prst="rect">
            <a:avLst/>
          </a:prstGeom>
          <a:noFill/>
        </p:spPr>
        <p:txBody>
          <a:bodyPr wrap="square" rtlCol="0">
            <a:spAutoFit/>
          </a:bodyPr>
          <a:lstStyle/>
          <a:p>
            <a:r>
              <a:rPr lang="en-US" sz="2250" dirty="0">
                <a:latin typeface="Trebuchet MS" pitchFamily="34" charset="0"/>
              </a:rPr>
              <a:t>Participants will attend </a:t>
            </a:r>
            <a:r>
              <a:rPr lang="en-US" sz="2250" dirty="0">
                <a:solidFill>
                  <a:srgbClr val="FF0000"/>
                </a:solidFill>
                <a:latin typeface="Trebuchet MS" pitchFamily="34" charset="0"/>
              </a:rPr>
              <a:t>70% or more </a:t>
            </a:r>
            <a:r>
              <a:rPr lang="en-US" sz="2250" dirty="0">
                <a:latin typeface="Trebuchet MS" pitchFamily="34" charset="0"/>
              </a:rPr>
              <a:t>of all available </a:t>
            </a:r>
            <a:r>
              <a:rPr lang="en-US" sz="2250" dirty="0" smtClean="0">
                <a:latin typeface="Trebuchet MS" pitchFamily="34" charset="0"/>
              </a:rPr>
              <a:t>sessions, or at least 8 times/month</a:t>
            </a:r>
            <a:endParaRPr lang="en-US" sz="2250" dirty="0">
              <a:latin typeface="Trebuchet MS" pitchFamily="34" charset="0"/>
            </a:endParaRPr>
          </a:p>
        </p:txBody>
      </p:sp>
      <p:sp>
        <p:nvSpPr>
          <p:cNvPr id="10" name="TextBox 9"/>
          <p:cNvSpPr txBox="1"/>
          <p:nvPr/>
        </p:nvSpPr>
        <p:spPr>
          <a:xfrm>
            <a:off x="4572000" y="4497562"/>
            <a:ext cx="4000500" cy="1477328"/>
          </a:xfrm>
          <a:prstGeom prst="rect">
            <a:avLst/>
          </a:prstGeom>
          <a:solidFill>
            <a:schemeClr val="bg1">
              <a:lumMod val="85000"/>
            </a:schemeClr>
          </a:solidFill>
        </p:spPr>
        <p:txBody>
          <a:bodyPr wrap="square" rtlCol="0">
            <a:spAutoFit/>
          </a:bodyPr>
          <a:lstStyle/>
          <a:p>
            <a:r>
              <a:rPr lang="en-US" sz="2250" dirty="0">
                <a:solidFill>
                  <a:srgbClr val="FF0000"/>
                </a:solidFill>
                <a:latin typeface="Trebuchet MS" pitchFamily="34" charset="0"/>
              </a:rPr>
              <a:t>At least half of participants</a:t>
            </a:r>
            <a:r>
              <a:rPr lang="en-US" sz="2250" dirty="0">
                <a:latin typeface="Trebuchet MS" pitchFamily="34" charset="0"/>
              </a:rPr>
              <a:t> will </a:t>
            </a:r>
            <a:r>
              <a:rPr lang="en-US" sz="2250" dirty="0" smtClean="0">
                <a:latin typeface="Trebuchet MS" pitchFamily="34" charset="0"/>
              </a:rPr>
              <a:t>volunteer </a:t>
            </a:r>
            <a:r>
              <a:rPr lang="en-US" sz="2250" dirty="0">
                <a:latin typeface="Trebuchet MS" pitchFamily="34" charset="0"/>
              </a:rPr>
              <a:t>in </a:t>
            </a:r>
            <a:r>
              <a:rPr lang="en-US" sz="2250" dirty="0">
                <a:solidFill>
                  <a:srgbClr val="FF0000"/>
                </a:solidFill>
                <a:latin typeface="Trebuchet MS" pitchFamily="34" charset="0"/>
              </a:rPr>
              <a:t>100 or more hours </a:t>
            </a:r>
            <a:r>
              <a:rPr lang="en-US" sz="2250" dirty="0" smtClean="0">
                <a:solidFill>
                  <a:srgbClr val="FF0000"/>
                </a:solidFill>
                <a:latin typeface="Trebuchet MS" pitchFamily="34" charset="0"/>
              </a:rPr>
              <a:t>of community service per </a:t>
            </a:r>
            <a:r>
              <a:rPr lang="en-US" sz="2250" dirty="0">
                <a:solidFill>
                  <a:srgbClr val="FF0000"/>
                </a:solidFill>
                <a:latin typeface="Trebuchet MS" pitchFamily="34" charset="0"/>
              </a:rPr>
              <a:t>cycle.</a:t>
            </a:r>
          </a:p>
        </p:txBody>
      </p:sp>
      <p:sp>
        <p:nvSpPr>
          <p:cNvPr id="9" name="TextBox 8"/>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3"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4" name="Slide Number Placeholder 3"/>
          <p:cNvSpPr>
            <a:spLocks noGrp="1"/>
          </p:cNvSpPr>
          <p:nvPr>
            <p:ph type="sldNum" sz="quarter" idx="12"/>
          </p:nvPr>
        </p:nvSpPr>
        <p:spPr>
          <a:xfrm>
            <a:off x="6553200" y="6245225"/>
            <a:ext cx="2133600" cy="476250"/>
          </a:xfrm>
        </p:spPr>
        <p:txBody>
          <a:bodyPr/>
          <a:lstStyle/>
          <a:p>
            <a:r>
              <a:rPr lang="en-US" dirty="0" smtClean="0"/>
              <a:t>17</a:t>
            </a:r>
            <a:endParaRPr lang="en-US" dirty="0"/>
          </a:p>
        </p:txBody>
      </p:sp>
    </p:spTree>
    <p:extLst>
      <p:ext uri="{BB962C8B-B14F-4D97-AF65-F5344CB8AC3E}">
        <p14:creationId xmlns:p14="http://schemas.microsoft.com/office/powerpoint/2010/main" val="61548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75" dirty="0"/>
              <a:t>Outcome, Indicator, </a:t>
            </a:r>
            <a:r>
              <a:rPr lang="en-US" sz="3375" dirty="0">
                <a:solidFill>
                  <a:srgbClr val="FF0000"/>
                </a:solidFill>
              </a:rPr>
              <a:t>Target</a:t>
            </a:r>
            <a:r>
              <a:rPr lang="en-US" sz="3375" dirty="0"/>
              <a:t> - EXAMPLE</a:t>
            </a:r>
          </a:p>
        </p:txBody>
      </p:sp>
      <p:graphicFrame>
        <p:nvGraphicFramePr>
          <p:cNvPr id="4" name="Content Placeholder 3"/>
          <p:cNvGraphicFramePr>
            <a:graphicFrameLocks noGrp="1"/>
          </p:cNvGraphicFramePr>
          <p:nvPr>
            <p:ph sz="quarter" idx="1"/>
          </p:nvPr>
        </p:nvGraphicFramePr>
        <p:xfrm>
          <a:off x="857250" y="1285875"/>
          <a:ext cx="7715250" cy="4453174"/>
        </p:xfrm>
        <a:graphic>
          <a:graphicData uri="http://schemas.openxmlformats.org/drawingml/2006/table">
            <a:tbl>
              <a:tblPr firstRow="1" bandRow="1">
                <a:tableStyleId>{073A0DAA-6AF3-43AB-8588-CEC1D06C72B9}</a:tableStyleId>
              </a:tblPr>
              <a:tblGrid>
                <a:gridCol w="3857625"/>
                <a:gridCol w="3857625"/>
              </a:tblGrid>
              <a:tr h="810341">
                <a:tc>
                  <a:txBody>
                    <a:bodyPr/>
                    <a:lstStyle/>
                    <a:p>
                      <a:r>
                        <a:rPr lang="en-US" sz="2300" dirty="0" smtClean="0">
                          <a:latin typeface="Trebuchet MS" pitchFamily="34" charset="0"/>
                        </a:rPr>
                        <a:t>Outcome</a:t>
                      </a:r>
                      <a:endParaRPr lang="en-US" sz="23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300" dirty="0" smtClean="0">
                          <a:latin typeface="Trebuchet MS" pitchFamily="34" charset="0"/>
                        </a:rPr>
                        <a:t>Indicators</a:t>
                      </a:r>
                      <a:endParaRPr lang="en-US" sz="23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4390">
                <a:tc rowSpan="2">
                  <a:txBody>
                    <a:bodyPr/>
                    <a:lstStyle/>
                    <a:p>
                      <a:r>
                        <a:rPr lang="en-US" sz="2400" dirty="0" smtClean="0">
                          <a:solidFill>
                            <a:srgbClr val="FF0000"/>
                          </a:solidFill>
                          <a:latin typeface="Trebuchet MS" pitchFamily="34" charset="0"/>
                        </a:rPr>
                        <a:t>65%</a:t>
                      </a:r>
                      <a:r>
                        <a:rPr lang="en-US" sz="2400" dirty="0" smtClean="0">
                          <a:latin typeface="Trebuchet MS" pitchFamily="34" charset="0"/>
                        </a:rPr>
                        <a:t> of clients show slowed or prevented disease progression at 6 and 12 months</a:t>
                      </a:r>
                      <a:endParaRPr lang="en-US" sz="24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r>
                        <a:rPr lang="en-US" sz="2400" dirty="0" smtClean="0">
                          <a:latin typeface="Trebuchet MS" pitchFamily="34" charset="0"/>
                        </a:rPr>
                        <a:t>Sustained</a:t>
                      </a:r>
                      <a:r>
                        <a:rPr lang="en-US" sz="2400" baseline="0" dirty="0" smtClean="0">
                          <a:latin typeface="Trebuchet MS" pitchFamily="34" charset="0"/>
                        </a:rPr>
                        <a:t> CD4 counts </a:t>
                      </a:r>
                      <a:r>
                        <a:rPr lang="en-US" sz="2400" baseline="0" dirty="0" smtClean="0">
                          <a:solidFill>
                            <a:srgbClr val="FF0000"/>
                          </a:solidFill>
                          <a:latin typeface="Trebuchet MS" pitchFamily="34" charset="0"/>
                        </a:rPr>
                        <a:t>within 50 cells</a:t>
                      </a:r>
                      <a:endParaRPr lang="en-US" sz="2400" dirty="0">
                        <a:solidFill>
                          <a:srgbClr val="FF0000"/>
                        </a:solidFill>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0341">
                <a:tc vMerge="1">
                  <a:txBody>
                    <a:bodyPr/>
                    <a:lstStyle/>
                    <a:p>
                      <a:endParaRPr lang="en-US" dirty="0"/>
                    </a:p>
                  </a:txBody>
                  <a:tcPr/>
                </a:tc>
                <a:tc>
                  <a:txBody>
                    <a:bodyPr/>
                    <a:lstStyle/>
                    <a:p>
                      <a:r>
                        <a:rPr lang="en-US" sz="2400" dirty="0" smtClean="0">
                          <a:latin typeface="Trebuchet MS" pitchFamily="34" charset="0"/>
                        </a:rPr>
                        <a:t>Viral loads </a:t>
                      </a:r>
                      <a:r>
                        <a:rPr lang="en-US" sz="2400" dirty="0" smtClean="0">
                          <a:solidFill>
                            <a:srgbClr val="FF0000"/>
                          </a:solidFill>
                          <a:latin typeface="Trebuchet MS" pitchFamily="34" charset="0"/>
                        </a:rPr>
                        <a:t>&lt;5000 </a:t>
                      </a:r>
                      <a:endParaRPr lang="en-US" sz="2400" dirty="0">
                        <a:solidFill>
                          <a:srgbClr val="FF0000"/>
                        </a:solidFill>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r>
              <a:tr h="1998102">
                <a:tc>
                  <a:txBody>
                    <a:bodyPr/>
                    <a:lstStyle/>
                    <a:p>
                      <a:r>
                        <a:rPr lang="en-US" sz="2400" dirty="0" smtClean="0">
                          <a:solidFill>
                            <a:srgbClr val="FF0000"/>
                          </a:solidFill>
                          <a:latin typeface="Trebuchet MS" pitchFamily="34" charset="0"/>
                        </a:rPr>
                        <a:t>50% </a:t>
                      </a:r>
                      <a:r>
                        <a:rPr lang="en-US" sz="2400" dirty="0" smtClean="0">
                          <a:latin typeface="Trebuchet MS" pitchFamily="34" charset="0"/>
                        </a:rPr>
                        <a:t>of clients with</a:t>
                      </a:r>
                      <a:r>
                        <a:rPr lang="en-US" sz="2400" baseline="0" dirty="0" smtClean="0">
                          <a:latin typeface="Trebuchet MS" pitchFamily="34" charset="0"/>
                        </a:rPr>
                        <a:t> MH issues show improvement at 3 months, by 6 months or at program end.</a:t>
                      </a:r>
                      <a:endParaRPr lang="en-US" sz="24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latin typeface="Trebuchet MS" pitchFamily="34" charset="0"/>
                        </a:rPr>
                        <a:t>Maintaining</a:t>
                      </a:r>
                      <a:r>
                        <a:rPr lang="en-US" sz="2400" baseline="0" dirty="0" smtClean="0">
                          <a:latin typeface="Trebuchet MS" pitchFamily="34" charset="0"/>
                        </a:rPr>
                        <a:t> or decreasing mental health distress symptoms from baseline to follow-up using SDS</a:t>
                      </a:r>
                      <a:endParaRPr lang="en-US" sz="24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nvGraphicFramePr>
        <p:xfrm>
          <a:off x="844261" y="1324841"/>
          <a:ext cx="655927" cy="766329"/>
        </p:xfrm>
        <a:graphic>
          <a:graphicData uri="http://schemas.openxmlformats.org/drawingml/2006/table">
            <a:tbl>
              <a:tblPr/>
              <a:tblGrid>
                <a:gridCol w="655927"/>
              </a:tblGrid>
              <a:tr h="766329">
                <a:tc>
                  <a:txBody>
                    <a:bodyPr/>
                    <a:lstStyle/>
                    <a:p>
                      <a:endParaRPr lang="en-US" sz="1700" dirty="0"/>
                    </a:p>
                  </a:txBody>
                  <a:tcPr marL="85725" marR="85725" marT="42863" marB="42863">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21356"/>
            <a:ext cx="2133600" cy="476250"/>
          </a:xfrm>
        </p:spPr>
        <p:txBody>
          <a:bodyPr/>
          <a:lstStyle/>
          <a:p>
            <a:r>
              <a:rPr lang="en-US" dirty="0" smtClean="0"/>
              <a:t>18</a:t>
            </a:r>
            <a:endParaRPr lang="en-US" dirty="0"/>
          </a:p>
        </p:txBody>
      </p:sp>
    </p:spTree>
    <p:extLst>
      <p:ext uri="{BB962C8B-B14F-4D97-AF65-F5344CB8AC3E}">
        <p14:creationId xmlns:p14="http://schemas.microsoft.com/office/powerpoint/2010/main" val="2973219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75" dirty="0"/>
              <a:t>Outcome, Indicator, </a:t>
            </a:r>
            <a:r>
              <a:rPr lang="en-US" sz="3375" dirty="0">
                <a:solidFill>
                  <a:srgbClr val="FF0000"/>
                </a:solidFill>
              </a:rPr>
              <a:t>Target</a:t>
            </a:r>
            <a:r>
              <a:rPr lang="en-US" sz="3375" dirty="0"/>
              <a:t> - EXAMPLE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13983955"/>
              </p:ext>
            </p:extLst>
          </p:nvPr>
        </p:nvGraphicFramePr>
        <p:xfrm>
          <a:off x="857250" y="1285875"/>
          <a:ext cx="7715250" cy="4827116"/>
        </p:xfrm>
        <a:graphic>
          <a:graphicData uri="http://schemas.openxmlformats.org/drawingml/2006/table">
            <a:tbl>
              <a:tblPr firstRow="1" bandRow="1">
                <a:tableStyleId>{073A0DAA-6AF3-43AB-8588-CEC1D06C72B9}</a:tableStyleId>
              </a:tblPr>
              <a:tblGrid>
                <a:gridCol w="3486150"/>
                <a:gridCol w="4229100"/>
              </a:tblGrid>
              <a:tr h="602134">
                <a:tc>
                  <a:txBody>
                    <a:bodyPr/>
                    <a:lstStyle/>
                    <a:p>
                      <a:r>
                        <a:rPr lang="en-US" sz="2300" dirty="0" smtClean="0">
                          <a:latin typeface="Trebuchet MS" pitchFamily="34" charset="0"/>
                        </a:rPr>
                        <a:t>Outcome</a:t>
                      </a:r>
                      <a:endParaRPr lang="en-US" sz="23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300" dirty="0" smtClean="0">
                          <a:latin typeface="Trebuchet MS" pitchFamily="34" charset="0"/>
                        </a:rPr>
                        <a:t>Indicators</a:t>
                      </a:r>
                      <a:endParaRPr lang="en-US" sz="23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2001">
                <a:tc rowSpan="3">
                  <a:txBody>
                    <a:bodyPr/>
                    <a:lstStyle/>
                    <a:p>
                      <a:r>
                        <a:rPr lang="en-US" sz="2400" dirty="0" smtClean="0">
                          <a:solidFill>
                            <a:schemeClr val="tx1"/>
                          </a:solidFill>
                          <a:latin typeface="Trebuchet MS" pitchFamily="34" charset="0"/>
                        </a:rPr>
                        <a:t>College</a:t>
                      </a:r>
                      <a:r>
                        <a:rPr lang="en-US" sz="2400" baseline="0" dirty="0" smtClean="0">
                          <a:solidFill>
                            <a:schemeClr val="tx1"/>
                          </a:solidFill>
                          <a:latin typeface="Trebuchet MS" pitchFamily="34" charset="0"/>
                        </a:rPr>
                        <a:t> students in peer study groups will receive the support and assistance they need and will obtain post-secondary degrees.</a:t>
                      </a:r>
                      <a:endParaRPr lang="en-US" sz="2400" dirty="0">
                        <a:solidFill>
                          <a:schemeClr val="tx1"/>
                        </a:solidFill>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rgbClr val="FF0000"/>
                          </a:solidFill>
                          <a:latin typeface="Trebuchet MS" pitchFamily="34" charset="0"/>
                        </a:rPr>
                        <a:t>At least 75% of participating students</a:t>
                      </a:r>
                      <a:r>
                        <a:rPr lang="en-US" sz="2400" baseline="0" dirty="0" smtClean="0">
                          <a:latin typeface="Trebuchet MS" pitchFamily="34" charset="0"/>
                        </a:rPr>
                        <a:t> will report they get help from and feel supported by their peer study group.</a:t>
                      </a:r>
                      <a:endParaRPr lang="en-US" sz="2400" dirty="0">
                        <a:solidFill>
                          <a:srgbClr val="FF0000"/>
                        </a:solidFill>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1911">
                <a:tc vMerge="1">
                  <a:txBody>
                    <a:bodyPr/>
                    <a:lstStyle/>
                    <a:p>
                      <a:endParaRPr lang="en-US" dirty="0"/>
                    </a:p>
                  </a:txBody>
                  <a:tcPr/>
                </a:tc>
                <a:tc>
                  <a:txBody>
                    <a:bodyPr/>
                    <a:lstStyle/>
                    <a:p>
                      <a:r>
                        <a:rPr lang="en-US" sz="2400" dirty="0" smtClean="0">
                          <a:solidFill>
                            <a:srgbClr val="FF0000"/>
                          </a:solidFill>
                          <a:latin typeface="Trebuchet MS" pitchFamily="34" charset="0"/>
                        </a:rPr>
                        <a:t>All</a:t>
                      </a:r>
                      <a:r>
                        <a:rPr lang="en-US" sz="2400" baseline="0" dirty="0" smtClean="0">
                          <a:solidFill>
                            <a:srgbClr val="FF0000"/>
                          </a:solidFill>
                          <a:latin typeface="Trebuchet MS" pitchFamily="34" charset="0"/>
                        </a:rPr>
                        <a:t> participating freshman </a:t>
                      </a:r>
                      <a:r>
                        <a:rPr lang="en-US" sz="2400" baseline="0" dirty="0" smtClean="0">
                          <a:latin typeface="Trebuchet MS" pitchFamily="34" charset="0"/>
                        </a:rPr>
                        <a:t>students who feel supported </a:t>
                      </a:r>
                      <a:r>
                        <a:rPr lang="en-US" sz="2400" baseline="0" dirty="0" smtClean="0">
                          <a:solidFill>
                            <a:srgbClr val="FF0000"/>
                          </a:solidFill>
                          <a:latin typeface="Trebuchet MS" pitchFamily="34" charset="0"/>
                        </a:rPr>
                        <a:t>enroll for sophomore year</a:t>
                      </a:r>
                      <a:endParaRPr lang="en-US" sz="2400" dirty="0">
                        <a:solidFill>
                          <a:srgbClr val="FF0000"/>
                        </a:solidFill>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r>
              <a:tr h="1388591">
                <a:tc vMerge="1">
                  <a:txBody>
                    <a:bodyPr/>
                    <a:lstStyle/>
                    <a:p>
                      <a:endParaRPr lang="en-US" sz="24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rgbClr val="FF0000"/>
                          </a:solidFill>
                          <a:latin typeface="Trebuchet MS" pitchFamily="34" charset="0"/>
                        </a:rPr>
                        <a:t>More than 40% </a:t>
                      </a:r>
                      <a:r>
                        <a:rPr lang="en-US" sz="2400" dirty="0" smtClean="0">
                          <a:latin typeface="Trebuchet MS" pitchFamily="34" charset="0"/>
                        </a:rPr>
                        <a:t>of eligible peer group participants graduate </a:t>
                      </a:r>
                      <a:r>
                        <a:rPr lang="en-US" sz="2400" dirty="0" smtClean="0">
                          <a:solidFill>
                            <a:srgbClr val="FF0000"/>
                          </a:solidFill>
                          <a:latin typeface="Trebuchet MS" pitchFamily="34" charset="0"/>
                        </a:rPr>
                        <a:t>within 6 years</a:t>
                      </a:r>
                      <a:r>
                        <a:rPr lang="en-US" sz="2400" dirty="0" smtClean="0">
                          <a:latin typeface="Trebuchet MS" pitchFamily="34" charset="0"/>
                        </a:rPr>
                        <a:t>.</a:t>
                      </a:r>
                      <a:endParaRPr lang="en-US" sz="24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19</a:t>
            </a:r>
            <a:endParaRPr lang="en-US" dirty="0"/>
          </a:p>
        </p:txBody>
      </p:sp>
    </p:spTree>
    <p:extLst>
      <p:ext uri="{BB962C8B-B14F-4D97-AF65-F5344CB8AC3E}">
        <p14:creationId xmlns:p14="http://schemas.microsoft.com/office/powerpoint/2010/main" val="558544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4287516124"/>
              </p:ext>
            </p:extLst>
          </p:nvPr>
        </p:nvGraphicFramePr>
        <p:xfrm>
          <a:off x="609600" y="1524000"/>
          <a:ext cx="7924801" cy="4517950"/>
        </p:xfrm>
        <a:graphic>
          <a:graphicData uri="http://schemas.openxmlformats.org/drawingml/2006/table">
            <a:tbl>
              <a:tblPr firstRow="1" bandRow="1">
                <a:tableStyleId>{073A0DAA-6AF3-43AB-8588-CEC1D06C72B9}</a:tableStyleId>
              </a:tblPr>
              <a:tblGrid>
                <a:gridCol w="3810000"/>
                <a:gridCol w="4114801"/>
              </a:tblGrid>
              <a:tr h="677470">
                <a:tc>
                  <a:txBody>
                    <a:bodyPr/>
                    <a:lstStyle/>
                    <a:p>
                      <a:r>
                        <a:rPr lang="en-US" sz="2300" dirty="0" smtClean="0">
                          <a:latin typeface="Trebuchet MS" pitchFamily="34" charset="0"/>
                        </a:rPr>
                        <a:t>Program Outcome</a:t>
                      </a:r>
                      <a:endParaRPr lang="en-US" sz="23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300" dirty="0" smtClean="0">
                          <a:latin typeface="Trebuchet MS" pitchFamily="34" charset="0"/>
                        </a:rPr>
                        <a:t>Indicators/Targets</a:t>
                      </a:r>
                      <a:endParaRPr lang="en-US" sz="23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9367">
                <a:tc>
                  <a:txBody>
                    <a:bodyPr/>
                    <a:lstStyle/>
                    <a:p>
                      <a:endParaRPr lang="en-US" sz="2400" dirty="0" smtClean="0">
                        <a:latin typeface="Trebuchet MS"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Effective fall-risk preventive care is provided for all URMC older</a:t>
                      </a:r>
                      <a:r>
                        <a:rPr lang="en-US" sz="2400" kern="1200" baseline="0" dirty="0" smtClean="0">
                          <a:solidFill>
                            <a:schemeClr val="dk1"/>
                          </a:solidFill>
                          <a:effectLst/>
                          <a:latin typeface="+mn-lt"/>
                          <a:ea typeface="+mn-ea"/>
                          <a:cs typeface="+mn-cs"/>
                        </a:rPr>
                        <a:t> adult</a:t>
                      </a:r>
                      <a:r>
                        <a:rPr lang="en-US" sz="2400" kern="1200" dirty="0" smtClean="0">
                          <a:solidFill>
                            <a:schemeClr val="dk1"/>
                          </a:solidFill>
                          <a:effectLst/>
                          <a:latin typeface="+mn-lt"/>
                          <a:ea typeface="+mn-ea"/>
                          <a:cs typeface="+mn-cs"/>
                        </a:rPr>
                        <a:t> patients.</a:t>
                      </a:r>
                      <a:endParaRPr lang="en-US" sz="3200" dirty="0" smtClean="0">
                        <a:solidFill>
                          <a:schemeClr val="tx1"/>
                        </a:solidFill>
                        <a:latin typeface="Trebuchet MS" pitchFamily="34" charset="0"/>
                      </a:endParaRPr>
                    </a:p>
                    <a:p>
                      <a:endParaRPr lang="en-US" sz="2400" dirty="0" smtClean="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kern="1200" dirty="0" smtClean="0">
                        <a:solidFill>
                          <a:schemeClr val="dk1"/>
                        </a:solidFill>
                        <a:effectLst/>
                        <a:latin typeface="+mn-lt"/>
                        <a:ea typeface="+mn-ea"/>
                        <a:cs typeface="+mn-cs"/>
                      </a:endParaRPr>
                    </a:p>
                    <a:p>
                      <a:r>
                        <a:rPr lang="en-US" sz="2400" kern="1200" dirty="0" smtClean="0">
                          <a:solidFill>
                            <a:schemeClr val="dk1"/>
                          </a:solidFill>
                          <a:effectLst/>
                          <a:latin typeface="+mn-lt"/>
                          <a:ea typeface="+mn-ea"/>
                          <a:cs typeface="+mn-cs"/>
                        </a:rPr>
                        <a:t>At least 20,000 patients 60</a:t>
                      </a:r>
                      <a:r>
                        <a:rPr lang="en-US" sz="2400" kern="1200" baseline="0" dirty="0" smtClean="0">
                          <a:solidFill>
                            <a:schemeClr val="dk1"/>
                          </a:solidFill>
                          <a:effectLst/>
                          <a:latin typeface="+mn-lt"/>
                          <a:ea typeface="+mn-ea"/>
                          <a:cs typeface="+mn-cs"/>
                        </a:rPr>
                        <a:t> or older will be screened using the </a:t>
                      </a:r>
                      <a:r>
                        <a:rPr lang="en-US" sz="2400" kern="1200" dirty="0" smtClean="0">
                          <a:solidFill>
                            <a:schemeClr val="dk1"/>
                          </a:solidFill>
                          <a:effectLst/>
                          <a:latin typeface="+mn-lt"/>
                          <a:ea typeface="+mn-ea"/>
                          <a:cs typeface="+mn-cs"/>
                        </a:rPr>
                        <a:t>MAHC 10 Fall Risk Assessment</a:t>
                      </a:r>
                      <a:endParaRPr lang="en-US" sz="2400" dirty="0">
                        <a:solidFill>
                          <a:schemeClr val="tx1"/>
                        </a:solidFill>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r>
              <a:tr h="1522763">
                <a:tc>
                  <a:txBody>
                    <a:bodyPr/>
                    <a:lstStyle/>
                    <a:p>
                      <a:endParaRPr lang="en-US" sz="2400" dirty="0" smtClean="0">
                        <a:latin typeface="Trebuchet MS" pitchFamily="34" charset="0"/>
                      </a:endParaRPr>
                    </a:p>
                    <a:p>
                      <a:r>
                        <a:rPr lang="en-US" sz="2400" dirty="0" smtClean="0">
                          <a:latin typeface="Trebuchet MS" pitchFamily="34" charset="0"/>
                        </a:rPr>
                        <a:t>Fall rate will decline among the target participants</a:t>
                      </a: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smtClean="0"/>
                    </a:p>
                    <a:p>
                      <a:r>
                        <a:rPr lang="en-US" dirty="0" smtClean="0"/>
                        <a:t>Baseline fall rate of 28% among URMC older</a:t>
                      </a:r>
                      <a:r>
                        <a:rPr lang="en-US" baseline="0" dirty="0" smtClean="0"/>
                        <a:t> patients </a:t>
                      </a:r>
                      <a:r>
                        <a:rPr lang="en-US" dirty="0" smtClean="0"/>
                        <a:t>will be reduced to </a:t>
                      </a:r>
                      <a:r>
                        <a:rPr lang="en-US" baseline="0" dirty="0" smtClean="0"/>
                        <a:t>21% of all screened patients.</a:t>
                      </a:r>
                      <a:endParaRPr lang="en-US" dirty="0"/>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20a</a:t>
            </a:r>
            <a:endParaRPr lang="en-US" dirty="0"/>
          </a:p>
        </p:txBody>
      </p:sp>
      <p:sp>
        <p:nvSpPr>
          <p:cNvPr id="11" name="Title 1"/>
          <p:cNvSpPr>
            <a:spLocks noGrp="1"/>
          </p:cNvSpPr>
          <p:nvPr>
            <p:ph type="title"/>
          </p:nvPr>
        </p:nvSpPr>
        <p:spPr>
          <a:noFill/>
        </p:spPr>
        <p:txBody>
          <a:bodyPr/>
          <a:lstStyle/>
          <a:p>
            <a:r>
              <a:rPr lang="en-US" sz="3600" dirty="0" smtClean="0">
                <a:solidFill>
                  <a:schemeClr val="tx1"/>
                </a:solidFill>
              </a:rPr>
              <a:t>CBFPP Targets</a:t>
            </a:r>
            <a:endParaRPr lang="en-US" sz="3600" dirty="0">
              <a:solidFill>
                <a:schemeClr val="tx1"/>
              </a:solidFill>
            </a:endParaRPr>
          </a:p>
        </p:txBody>
      </p:sp>
      <p:sp>
        <p:nvSpPr>
          <p:cNvPr id="12" name="Right Triangle 11"/>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572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14600" y="2514600"/>
            <a:ext cx="1371600" cy="914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5400" y="914400"/>
            <a:ext cx="3733800" cy="830997"/>
          </a:xfrm>
          <a:prstGeom prst="rect">
            <a:avLst/>
          </a:prstGeom>
          <a:noFill/>
        </p:spPr>
        <p:txBody>
          <a:bodyPr wrap="square" rtlCol="0">
            <a:spAutoFit/>
          </a:bodyPr>
          <a:lstStyle/>
          <a:p>
            <a:r>
              <a:rPr lang="en-US" sz="2400" b="1" dirty="0" smtClean="0">
                <a:solidFill>
                  <a:schemeClr val="tx2"/>
                </a:solidFill>
                <a:latin typeface="Trebuchet MS" panose="020B0603020202020204" pitchFamily="34" charset="0"/>
                <a:cs typeface="Tunga" panose="020B0502040204020203" pitchFamily="34" charset="0"/>
              </a:rPr>
              <a:t>Why bother with Program Evaluation</a:t>
            </a:r>
            <a:r>
              <a:rPr lang="en-US" sz="2400" b="1" dirty="0" smtClean="0">
                <a:solidFill>
                  <a:schemeClr val="tx2"/>
                </a:solidFill>
                <a:latin typeface="+mj-lt"/>
              </a:rPr>
              <a:t>?</a:t>
            </a:r>
            <a:endParaRPr lang="en-US" sz="2400" b="1" dirty="0">
              <a:solidFill>
                <a:schemeClr val="tx2"/>
              </a:solidFill>
              <a:latin typeface="+mj-lt"/>
            </a:endParaRPr>
          </a:p>
        </p:txBody>
      </p:sp>
      <p:pic>
        <p:nvPicPr>
          <p:cNvPr id="5" name="Picture 2"/>
          <p:cNvPicPr>
            <a:picLocks noChangeAspect="1" noChangeArrowheads="1"/>
          </p:cNvPicPr>
          <p:nvPr/>
        </p:nvPicPr>
        <p:blipFill>
          <a:blip r:embed="rId2" cstate="print"/>
          <a:srcRect/>
          <a:stretch>
            <a:fillRect/>
          </a:stretch>
        </p:blipFill>
        <p:spPr bwMode="auto">
          <a:xfrm rot="5400000">
            <a:off x="5166360" y="2910840"/>
            <a:ext cx="3169920" cy="237744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rot="5400000">
            <a:off x="228599" y="1371601"/>
            <a:ext cx="5181602" cy="4114800"/>
          </a:xfrm>
          <a:prstGeom prst="rect">
            <a:avLst/>
          </a:prstGeom>
          <a:noFill/>
          <a:ln w="9525">
            <a:noFill/>
            <a:miter lim="800000"/>
            <a:headEnd/>
            <a:tailEnd/>
          </a:ln>
        </p:spPr>
      </p:pic>
      <p:sp>
        <p:nvSpPr>
          <p:cNvPr id="7" name="Oval 6"/>
          <p:cNvSpPr/>
          <p:nvPr/>
        </p:nvSpPr>
        <p:spPr>
          <a:xfrm>
            <a:off x="1524000" y="3581400"/>
            <a:ext cx="1219200" cy="762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bwMode="auto">
          <a:xfrm rot="19553088">
            <a:off x="1892890" y="1498816"/>
            <a:ext cx="254387" cy="1121770"/>
          </a:xfrm>
          <a:prstGeom prst="down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 name="Footer Placeholder 9"/>
          <p:cNvSpPr>
            <a:spLocks noGrp="1"/>
          </p:cNvSpPr>
          <p:nvPr>
            <p:ph type="ftr" sz="quarter" idx="11"/>
          </p:nvPr>
        </p:nvSpPr>
        <p:spPr/>
        <p:txBody>
          <a:bodyPr/>
          <a:lstStyle/>
          <a:p>
            <a:r>
              <a:rPr lang="en-US" dirty="0" smtClean="0"/>
              <a:t>Evaluation Essentials Training</a:t>
            </a:r>
            <a:endParaRPr lang="en-US" dirty="0"/>
          </a:p>
        </p:txBody>
      </p:sp>
    </p:spTree>
    <p:extLst>
      <p:ext uri="{BB962C8B-B14F-4D97-AF65-F5344CB8AC3E}">
        <p14:creationId xmlns:p14="http://schemas.microsoft.com/office/powerpoint/2010/main" val="142277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20221572"/>
              </p:ext>
            </p:extLst>
          </p:nvPr>
        </p:nvGraphicFramePr>
        <p:xfrm>
          <a:off x="609600" y="1524000"/>
          <a:ext cx="8077200" cy="4415818"/>
        </p:xfrm>
        <a:graphic>
          <a:graphicData uri="http://schemas.openxmlformats.org/drawingml/2006/table">
            <a:tbl>
              <a:tblPr firstRow="1" bandRow="1">
                <a:tableStyleId>{073A0DAA-6AF3-43AB-8588-CEC1D06C72B9}</a:tableStyleId>
              </a:tblPr>
              <a:tblGrid>
                <a:gridCol w="3417275"/>
                <a:gridCol w="2907325"/>
                <a:gridCol w="1752600"/>
              </a:tblGrid>
              <a:tr h="644760">
                <a:tc>
                  <a:txBody>
                    <a:bodyPr/>
                    <a:lstStyle/>
                    <a:p>
                      <a:r>
                        <a:rPr lang="en-US" sz="2300" dirty="0" smtClean="0">
                          <a:latin typeface="Trebuchet MS" pitchFamily="34" charset="0"/>
                        </a:rPr>
                        <a:t>Program Outcome</a:t>
                      </a:r>
                      <a:endParaRPr lang="en-US" sz="23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2300" dirty="0" smtClean="0">
                          <a:latin typeface="Trebuchet MS" pitchFamily="34" charset="0"/>
                        </a:rPr>
                        <a:t>Indicators/Targets            YR</a:t>
                      </a:r>
                      <a:r>
                        <a:rPr lang="en-US" sz="2300" baseline="0" dirty="0" smtClean="0">
                          <a:latin typeface="Trebuchet MS" pitchFamily="34" charset="0"/>
                        </a:rPr>
                        <a:t> 1</a:t>
                      </a:r>
                      <a:endParaRPr lang="en-US" sz="2300" dirty="0">
                        <a:latin typeface="Trebuchet MS" pitchFamily="34" charset="0"/>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033698">
                <a:tc>
                  <a:txBody>
                    <a:bodyPr/>
                    <a:lstStyle/>
                    <a:p>
                      <a:endParaRPr lang="en-US" sz="18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Effective fall-risk preventive care is provided for all URMC older</a:t>
                      </a:r>
                      <a:r>
                        <a:rPr lang="en-US" sz="1800" kern="1200" baseline="0" dirty="0" smtClean="0">
                          <a:solidFill>
                            <a:schemeClr val="dk1"/>
                          </a:solidFill>
                          <a:effectLst/>
                          <a:latin typeface="+mn-lt"/>
                          <a:ea typeface="+mn-ea"/>
                          <a:cs typeface="+mn-cs"/>
                        </a:rPr>
                        <a:t> adult</a:t>
                      </a:r>
                      <a:r>
                        <a:rPr lang="en-US" sz="1800" kern="1200" dirty="0" smtClean="0">
                          <a:solidFill>
                            <a:schemeClr val="dk1"/>
                          </a:solidFill>
                          <a:effectLst/>
                          <a:latin typeface="+mn-lt"/>
                          <a:ea typeface="+mn-ea"/>
                          <a:cs typeface="+mn-cs"/>
                        </a:rPr>
                        <a:t> patients.</a:t>
                      </a:r>
                      <a:endParaRPr lang="en-US" sz="1800" dirty="0" smtClean="0">
                        <a:solidFill>
                          <a:schemeClr val="tx1"/>
                        </a:solidFill>
                        <a:latin typeface="+mn-lt"/>
                      </a:endParaRPr>
                    </a:p>
                    <a:p>
                      <a:endParaRPr lang="en-US" sz="1800" dirty="0" smtClean="0">
                        <a:latin typeface="+mn-lt"/>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At least 20,000 patients 60</a:t>
                      </a:r>
                      <a:r>
                        <a:rPr lang="en-US" sz="1800" kern="1200" baseline="0" dirty="0" smtClean="0">
                          <a:solidFill>
                            <a:schemeClr val="dk1"/>
                          </a:solidFill>
                          <a:effectLst/>
                          <a:latin typeface="+mn-lt"/>
                          <a:ea typeface="+mn-ea"/>
                          <a:cs typeface="+mn-cs"/>
                        </a:rPr>
                        <a:t> or older will be screened using the </a:t>
                      </a:r>
                      <a:r>
                        <a:rPr lang="en-US" sz="1800" kern="1200" dirty="0" smtClean="0">
                          <a:solidFill>
                            <a:schemeClr val="dk1"/>
                          </a:solidFill>
                          <a:effectLst/>
                          <a:latin typeface="+mn-lt"/>
                          <a:ea typeface="+mn-ea"/>
                          <a:cs typeface="+mn-cs"/>
                        </a:rPr>
                        <a:t>MAHC 10 Fall Risk Assessment</a:t>
                      </a:r>
                      <a:endParaRPr lang="en-US" sz="1800" dirty="0">
                        <a:solidFill>
                          <a:schemeClr val="tx1"/>
                        </a:solidFill>
                        <a:latin typeface="+mn-lt"/>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endParaRPr lang="en-US" sz="1800" dirty="0" smtClean="0">
                        <a:solidFill>
                          <a:schemeClr val="tx1"/>
                        </a:solidFill>
                        <a:latin typeface="+mn-lt"/>
                      </a:endParaRPr>
                    </a:p>
                    <a:p>
                      <a:endParaRPr lang="en-US" sz="1800" dirty="0" smtClean="0">
                        <a:solidFill>
                          <a:schemeClr val="tx1"/>
                        </a:solidFill>
                        <a:latin typeface="+mn-lt"/>
                      </a:endParaRPr>
                    </a:p>
                    <a:p>
                      <a:endParaRPr lang="en-US" sz="1800" dirty="0" smtClean="0">
                        <a:solidFill>
                          <a:schemeClr val="tx1"/>
                        </a:solidFill>
                        <a:latin typeface="+mn-lt"/>
                      </a:endParaRPr>
                    </a:p>
                    <a:p>
                      <a:r>
                        <a:rPr lang="en-US" sz="1800" dirty="0" smtClean="0">
                          <a:solidFill>
                            <a:schemeClr val="tx1"/>
                          </a:solidFill>
                          <a:latin typeface="+mn-lt"/>
                        </a:rPr>
                        <a:t>27, 663 Screened</a:t>
                      </a:r>
                      <a:endParaRPr lang="en-US" sz="1800" dirty="0">
                        <a:solidFill>
                          <a:schemeClr val="tx1"/>
                        </a:solidFill>
                        <a:latin typeface="+mn-lt"/>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r>
              <a:tr h="1512541">
                <a:tc>
                  <a:txBody>
                    <a:bodyPr/>
                    <a:lstStyle/>
                    <a:p>
                      <a:endParaRPr lang="en-US" sz="1800" dirty="0" smtClean="0">
                        <a:latin typeface="+mn-lt"/>
                      </a:endParaRPr>
                    </a:p>
                    <a:p>
                      <a:r>
                        <a:rPr lang="en-US" sz="1800" dirty="0" smtClean="0">
                          <a:latin typeface="+mn-lt"/>
                        </a:rPr>
                        <a:t>Fall rate will decline among the target participants</a:t>
                      </a: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smtClean="0">
                        <a:latin typeface="+mn-lt"/>
                      </a:endParaRPr>
                    </a:p>
                    <a:p>
                      <a:r>
                        <a:rPr lang="en-US" sz="1800" dirty="0" smtClean="0">
                          <a:latin typeface="+mn-lt"/>
                        </a:rPr>
                        <a:t>Baseline fall rate of 28% among URMC older</a:t>
                      </a:r>
                      <a:r>
                        <a:rPr lang="en-US" sz="1800" baseline="0" dirty="0" smtClean="0">
                          <a:latin typeface="+mn-lt"/>
                        </a:rPr>
                        <a:t> patients </a:t>
                      </a:r>
                      <a:r>
                        <a:rPr lang="en-US" sz="1800" dirty="0" smtClean="0">
                          <a:latin typeface="+mn-lt"/>
                        </a:rPr>
                        <a:t>will be reduced to </a:t>
                      </a:r>
                      <a:r>
                        <a:rPr lang="en-US" sz="1800" baseline="0" dirty="0" smtClean="0">
                          <a:latin typeface="+mn-lt"/>
                        </a:rPr>
                        <a:t>21% of all screened patients.</a:t>
                      </a:r>
                      <a:endParaRPr lang="en-US" sz="1800" dirty="0">
                        <a:latin typeface="+mn-lt"/>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smtClean="0">
                        <a:latin typeface="+mn-lt"/>
                      </a:endParaRPr>
                    </a:p>
                    <a:p>
                      <a:endParaRPr lang="en-US" sz="1800" dirty="0" smtClean="0">
                        <a:latin typeface="+mn-lt"/>
                      </a:endParaRPr>
                    </a:p>
                    <a:p>
                      <a:r>
                        <a:rPr lang="en-US" sz="1800" dirty="0" smtClean="0">
                          <a:latin typeface="+mn-lt"/>
                        </a:rPr>
                        <a:t>Fall rate = 24%</a:t>
                      </a:r>
                      <a:r>
                        <a:rPr lang="en-US" sz="1800" baseline="0" dirty="0" smtClean="0">
                          <a:latin typeface="+mn-lt"/>
                        </a:rPr>
                        <a:t>  </a:t>
                      </a:r>
                      <a:endParaRPr lang="en-US" sz="1800" dirty="0">
                        <a:latin typeface="+mn-lt"/>
                      </a:endParaRPr>
                    </a:p>
                  </a:txBody>
                  <a:tcPr marL="85725" marR="8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20b</a:t>
            </a:r>
            <a:endParaRPr lang="en-US" dirty="0"/>
          </a:p>
        </p:txBody>
      </p:sp>
      <p:sp>
        <p:nvSpPr>
          <p:cNvPr id="11" name="Title 1"/>
          <p:cNvSpPr>
            <a:spLocks noGrp="1"/>
          </p:cNvSpPr>
          <p:nvPr>
            <p:ph type="title"/>
          </p:nvPr>
        </p:nvSpPr>
        <p:spPr>
          <a:noFill/>
        </p:spPr>
        <p:txBody>
          <a:bodyPr/>
          <a:lstStyle/>
          <a:p>
            <a:r>
              <a:rPr lang="en-US" sz="3600" dirty="0" smtClean="0">
                <a:solidFill>
                  <a:schemeClr val="tx1"/>
                </a:solidFill>
              </a:rPr>
              <a:t>CBFPP Targets</a:t>
            </a:r>
            <a:endParaRPr lang="en-US" sz="3600" dirty="0">
              <a:solidFill>
                <a:schemeClr val="tx1"/>
              </a:solidFill>
            </a:endParaRPr>
          </a:p>
        </p:txBody>
      </p:sp>
      <p:sp>
        <p:nvSpPr>
          <p:cNvPr id="7" name="Right Triangle 6"/>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394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_dtmyz2[1]"/>
          <p:cNvPicPr>
            <a:picLocks noGrp="1" noChangeAspect="1" noChangeArrowheads="1"/>
          </p:cNvPicPr>
          <p:nvPr>
            <p:ph type="subTitle" idx="1"/>
          </p:nvPr>
        </p:nvPicPr>
        <p:blipFill>
          <a:blip r:embed="rId2" cstate="print">
            <a:extLst>
              <a:ext uri="{28A0092B-C50C-407E-A947-70E740481C1C}">
                <a14:useLocalDpi xmlns:a14="http://schemas.microsoft.com/office/drawing/2010/main" val="0"/>
              </a:ext>
            </a:extLst>
          </a:blip>
          <a:srcRect/>
          <a:stretch>
            <a:fillRect/>
          </a:stretch>
        </p:blipFill>
        <p:spPr>
          <a:xfrm>
            <a:off x="2133600" y="1295400"/>
            <a:ext cx="5334000" cy="4343400"/>
          </a:xfrm>
          <a:noFill/>
        </p:spPr>
      </p:pic>
      <p:sp>
        <p:nvSpPr>
          <p:cNvPr id="36867" name="TextBox 2"/>
          <p:cNvSpPr txBox="1">
            <a:spLocks noChangeArrowheads="1"/>
          </p:cNvSpPr>
          <p:nvPr/>
        </p:nvSpPr>
        <p:spPr bwMode="auto">
          <a:xfrm>
            <a:off x="3962400" y="25146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Evaluative </a:t>
            </a:r>
          </a:p>
          <a:p>
            <a:pPr eaLnBrk="1" hangingPunct="1"/>
            <a:r>
              <a:rPr lang="en-US" altLang="en-US" sz="2400"/>
              <a:t>  Thinking</a:t>
            </a:r>
          </a:p>
        </p:txBody>
      </p:sp>
      <p:sp>
        <p:nvSpPr>
          <p:cNvPr id="2" name="TextBox 1"/>
          <p:cNvSpPr txBox="1"/>
          <p:nvPr/>
        </p:nvSpPr>
        <p:spPr>
          <a:xfrm>
            <a:off x="228600" y="6019800"/>
            <a:ext cx="6858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36490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905000" y="381000"/>
            <a:ext cx="5367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99"/>
                </a:solidFill>
                <a:latin typeface="Trebuchet MS" panose="020B0603020202020204" pitchFamily="34" charset="0"/>
              </a:rPr>
              <a:t>Outcomes, Indicators and Targets:  Examples</a:t>
            </a:r>
          </a:p>
        </p:txBody>
      </p:sp>
      <p:graphicFrame>
        <p:nvGraphicFramePr>
          <p:cNvPr id="3117" name="Group 45"/>
          <p:cNvGraphicFramePr>
            <a:graphicFrameLocks noGrp="1"/>
          </p:cNvGraphicFramePr>
          <p:nvPr>
            <p:extLst>
              <p:ext uri="{D42A27DB-BD31-4B8C-83A1-F6EECF244321}">
                <p14:modId xmlns:p14="http://schemas.microsoft.com/office/powerpoint/2010/main" val="2364283968"/>
              </p:ext>
            </p:extLst>
          </p:nvPr>
        </p:nvGraphicFramePr>
        <p:xfrm>
          <a:off x="685800" y="719138"/>
          <a:ext cx="8001000" cy="5238751"/>
        </p:xfrm>
        <a:graphic>
          <a:graphicData uri="http://schemas.openxmlformats.org/drawingml/2006/table">
            <a:tbl>
              <a:tblPr/>
              <a:tblGrid>
                <a:gridCol w="1447801"/>
                <a:gridCol w="1713337"/>
                <a:gridCol w="1631089"/>
                <a:gridCol w="1602221"/>
                <a:gridCol w="1606552"/>
              </a:tblGrid>
              <a:tr h="6096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0099"/>
                        </a:solidFill>
                        <a:effectLst/>
                        <a:latin typeface="Trebuchet MS"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99"/>
                          </a:solidFill>
                          <a:effectLst/>
                          <a:latin typeface="Trebuchet MS" pitchFamily="34" charset="0"/>
                        </a:rPr>
                        <a:t>PROGRAM</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99"/>
                          </a:solidFill>
                          <a:effectLst/>
                          <a:latin typeface="Trebuchet MS" pitchFamily="34" charset="0"/>
                        </a:rPr>
                        <a:t>Services/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99"/>
                          </a:solidFill>
                          <a:effectLst/>
                          <a:latin typeface="Trebuchet MS" pitchFamily="34" charset="0"/>
                        </a:rPr>
                        <a:t>Activities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rebuchet MS"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99"/>
                          </a:solidFill>
                          <a:effectLst/>
                          <a:latin typeface="Trebuchet MS" pitchFamily="34" charset="0"/>
                        </a:rPr>
                        <a:t>Outcomes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rebuchet MS"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99"/>
                          </a:solidFill>
                          <a:effectLst/>
                          <a:latin typeface="Trebuchet MS" pitchFamily="34" charset="0"/>
                        </a:rPr>
                        <a:t>Indicators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rebuchet MS"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99"/>
                          </a:solidFill>
                          <a:effectLst/>
                          <a:latin typeface="Trebuchet MS" pitchFamily="34" charset="0"/>
                        </a:rPr>
                        <a:t>Target</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r>
              <a:tr h="703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FINANCIAL MANAGEMENT</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5 financial management workshops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Participants enhance financial skills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Participants open bank Accounts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80% of participants have bank accounts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r>
              <a:tr h="1005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SUPPORTIVE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HOUSING</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Reduced rent, support group, case management </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1"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1"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Clients achieve housing stability</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Timely rent payments, sustained tenancy</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60% of clients remain in housing, without arrearages for at least 6 months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r>
              <a:tr h="1005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HOMEWORK HELP CLUB</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Daily , 1-hour HW assistance (with certified instructors)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Participants improve HW grades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Frequency of on-time homework completion.</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Most (85% or more) participants will complete at least 75% of their homework on time.</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r>
              <a:tr h="1005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EMPLOYMENT AND TRAINING</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Hard Skills Classes and Placement assistance </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Sustained employment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Stable income</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Employment Retention rates for 6 month period</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70% of participants will retain a job paying $8/hr or more for at least 6 months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r>
              <a:tr h="9081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IMMIGRANT SERVICES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ESL CLASSES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rebuchet MS" pitchFamily="34" charset="0"/>
                        </a:rPr>
                        <a:t>Increased knowledge of English</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rebuchet MS" pitchFamily="34" charset="0"/>
                        </a:rPr>
                        <a:t>Improved ESL Test Scores</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50% of clients will increase score on ESL test by one level</a:t>
                      </a:r>
                    </a:p>
                  </a:txBody>
                  <a:tcPr marT="45723" marB="4572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3" name="TextBox 2"/>
          <p:cNvSpPr txBox="1"/>
          <p:nvPr/>
        </p:nvSpPr>
        <p:spPr>
          <a:xfrm>
            <a:off x="228600" y="6019800"/>
            <a:ext cx="685800" cy="6096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01763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14655"/>
            <a:ext cx="8458200" cy="990600"/>
          </a:xfrm>
        </p:spPr>
        <p:txBody>
          <a:bodyPr>
            <a:noAutofit/>
          </a:bodyPr>
          <a:lstStyle/>
          <a:p>
            <a:r>
              <a:rPr lang="en-US" sz="4000" dirty="0" smtClean="0">
                <a:solidFill>
                  <a:schemeClr val="accent6"/>
                </a:solidFill>
              </a:rPr>
              <a:t>What do you need to do to conduct Evaluation?</a:t>
            </a:r>
            <a:endParaRPr lang="en-US" sz="4000" dirty="0">
              <a:solidFill>
                <a:schemeClr val="accent6"/>
              </a:solidFill>
            </a:endParaRPr>
          </a:p>
        </p:txBody>
      </p:sp>
      <p:sp>
        <p:nvSpPr>
          <p:cNvPr id="3" name="Content Placeholder 2"/>
          <p:cNvSpPr>
            <a:spLocks noGrp="1"/>
          </p:cNvSpPr>
          <p:nvPr>
            <p:ph sz="quarter" idx="1"/>
          </p:nvPr>
        </p:nvSpPr>
        <p:spPr>
          <a:xfrm>
            <a:off x="457200" y="1752600"/>
            <a:ext cx="8229600" cy="3810000"/>
          </a:xfrm>
        </p:spPr>
        <p:txBody>
          <a:bodyPr/>
          <a:lstStyle/>
          <a:p>
            <a:r>
              <a:rPr lang="en-US" sz="2800" dirty="0" smtClean="0"/>
              <a:t>Specify key evaluation questions</a:t>
            </a:r>
          </a:p>
          <a:p>
            <a:pPr marL="349250" indent="0">
              <a:spcBef>
                <a:spcPts val="1800"/>
              </a:spcBef>
            </a:pPr>
            <a:r>
              <a:rPr lang="en-US" sz="2800" dirty="0" smtClean="0"/>
              <a:t> Specify an approach (evaluation design)</a:t>
            </a:r>
          </a:p>
          <a:p>
            <a:pPr marL="858838" indent="55563">
              <a:spcBef>
                <a:spcPts val="1800"/>
              </a:spcBef>
            </a:pPr>
            <a:r>
              <a:rPr lang="en-US" sz="2800" dirty="0" smtClean="0"/>
              <a:t>  Apply evaluation logic</a:t>
            </a:r>
          </a:p>
          <a:p>
            <a:pPr marL="1554163" indent="330200">
              <a:spcBef>
                <a:spcPts val="1800"/>
              </a:spcBef>
            </a:pPr>
            <a:r>
              <a:rPr lang="en-US" sz="2800" dirty="0" smtClean="0"/>
              <a:t>Collect and analyze data</a:t>
            </a:r>
          </a:p>
          <a:p>
            <a:pPr marL="2111375" indent="293688">
              <a:spcBef>
                <a:spcPts val="1800"/>
              </a:spcBef>
            </a:pPr>
            <a:r>
              <a:rPr lang="en-US" sz="2800" dirty="0" smtClean="0"/>
              <a:t> Summarize and share findings </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3251132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14655"/>
            <a:ext cx="8458200" cy="990600"/>
          </a:xfrm>
        </p:spPr>
        <p:txBody>
          <a:bodyPr>
            <a:noAutofit/>
          </a:bodyPr>
          <a:lstStyle/>
          <a:p>
            <a:r>
              <a:rPr lang="en-US" sz="4000" dirty="0" smtClean="0">
                <a:solidFill>
                  <a:schemeClr val="accent6"/>
                </a:solidFill>
              </a:rPr>
              <a:t>What do you need to do to conduct Evaluation?</a:t>
            </a:r>
            <a:endParaRPr lang="en-US" sz="4000" dirty="0">
              <a:solidFill>
                <a:schemeClr val="accent6"/>
              </a:solidFill>
            </a:endParaRPr>
          </a:p>
        </p:txBody>
      </p:sp>
      <p:sp>
        <p:nvSpPr>
          <p:cNvPr id="3" name="Content Placeholder 2"/>
          <p:cNvSpPr>
            <a:spLocks noGrp="1"/>
          </p:cNvSpPr>
          <p:nvPr>
            <p:ph sz="quarter" idx="1"/>
          </p:nvPr>
        </p:nvSpPr>
        <p:spPr>
          <a:xfrm>
            <a:off x="457200" y="1752600"/>
            <a:ext cx="8229600" cy="3810000"/>
          </a:xfrm>
        </p:spPr>
        <p:txBody>
          <a:bodyPr/>
          <a:lstStyle/>
          <a:p>
            <a:r>
              <a:rPr lang="en-US" sz="2800" dirty="0" smtClean="0"/>
              <a:t>Specify key evaluation questions</a:t>
            </a:r>
          </a:p>
          <a:p>
            <a:pPr marL="349250" indent="0">
              <a:spcBef>
                <a:spcPts val="1800"/>
              </a:spcBef>
            </a:pPr>
            <a:r>
              <a:rPr lang="en-US" sz="2800" dirty="0" smtClean="0"/>
              <a:t> Specify an approach (evaluation design)</a:t>
            </a:r>
          </a:p>
          <a:p>
            <a:pPr marL="858838" indent="55563">
              <a:spcBef>
                <a:spcPts val="1800"/>
              </a:spcBef>
            </a:pPr>
            <a:r>
              <a:rPr lang="en-US" sz="2800" dirty="0" smtClean="0"/>
              <a:t>  Apply evaluation logic</a:t>
            </a:r>
          </a:p>
          <a:p>
            <a:pPr marL="1554163" indent="330200">
              <a:spcBef>
                <a:spcPts val="1800"/>
              </a:spcBef>
            </a:pPr>
            <a:r>
              <a:rPr lang="en-US" sz="2800" u="sng" dirty="0" smtClean="0"/>
              <a:t>Collect and analyze data</a:t>
            </a:r>
          </a:p>
          <a:p>
            <a:pPr marL="2111375" indent="293688">
              <a:spcBef>
                <a:spcPts val="1800"/>
              </a:spcBef>
            </a:pPr>
            <a:r>
              <a:rPr lang="en-US" sz="2800" dirty="0" smtClean="0"/>
              <a:t> Summarize and share findings </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057174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381000"/>
            <a:ext cx="8686800" cy="1143000"/>
          </a:xfrm>
        </p:spPr>
        <p:txBody>
          <a:bodyPr/>
          <a:lstStyle/>
          <a:p>
            <a:r>
              <a:rPr lang="en-US" sz="4000" dirty="0" smtClean="0">
                <a:solidFill>
                  <a:schemeClr val="accent5">
                    <a:lumMod val="50000"/>
                  </a:schemeClr>
                </a:solidFill>
                <a:latin typeface="Trebuchet MS" charset="0"/>
              </a:rPr>
              <a:t>How are evaluation data collected?</a:t>
            </a:r>
          </a:p>
        </p:txBody>
      </p:sp>
      <p:sp>
        <p:nvSpPr>
          <p:cNvPr id="3" name="Content Placeholder 2"/>
          <p:cNvSpPr>
            <a:spLocks noGrp="1"/>
          </p:cNvSpPr>
          <p:nvPr>
            <p:ph sz="quarter" idx="1"/>
          </p:nvPr>
        </p:nvSpPr>
        <p:spPr>
          <a:xfrm>
            <a:off x="457202" y="1524000"/>
            <a:ext cx="4041775" cy="4572000"/>
          </a:xfrm>
        </p:spPr>
        <p:txBody>
          <a:bodyPr>
            <a:normAutofit fontScale="70000" lnSpcReduction="20000"/>
          </a:bodyPr>
          <a:lstStyle/>
          <a:p>
            <a:pPr>
              <a:buFont typeface="Wingdings 3" pitchFamily="18" charset="2"/>
              <a:buChar char="u"/>
              <a:defRPr/>
            </a:pPr>
            <a:endParaRPr lang="en-US" sz="3600" dirty="0" smtClean="0">
              <a:ea typeface="MS PGothic" pitchFamily="34" charset="-128"/>
            </a:endParaRPr>
          </a:p>
          <a:p>
            <a:pPr>
              <a:spcBef>
                <a:spcPts val="3000"/>
              </a:spcBef>
              <a:buFont typeface="Wingdings 3" pitchFamily="18" charset="2"/>
              <a:buChar char="u"/>
              <a:defRPr/>
            </a:pPr>
            <a:r>
              <a:rPr lang="en-US" sz="4100" dirty="0" smtClean="0">
                <a:ea typeface="MS PGothic" pitchFamily="34" charset="-128"/>
              </a:rPr>
              <a:t>Surveys</a:t>
            </a:r>
          </a:p>
          <a:p>
            <a:pPr>
              <a:spcBef>
                <a:spcPts val="3600"/>
              </a:spcBef>
              <a:buFont typeface="Wingdings 3" pitchFamily="18" charset="2"/>
              <a:buChar char="u"/>
              <a:defRPr/>
            </a:pPr>
            <a:r>
              <a:rPr lang="en-US" sz="4100" dirty="0" smtClean="0">
                <a:ea typeface="MS PGothic" pitchFamily="34" charset="-128"/>
              </a:rPr>
              <a:t>Interviews</a:t>
            </a:r>
          </a:p>
          <a:p>
            <a:pPr>
              <a:spcBef>
                <a:spcPts val="3600"/>
              </a:spcBef>
              <a:buFont typeface="Wingdings 3" pitchFamily="18" charset="2"/>
              <a:buChar char="u"/>
              <a:defRPr/>
            </a:pPr>
            <a:r>
              <a:rPr lang="en-US" sz="4100" dirty="0" smtClean="0">
                <a:ea typeface="MS PGothic" pitchFamily="34" charset="-128"/>
              </a:rPr>
              <a:t>Observations</a:t>
            </a:r>
          </a:p>
          <a:p>
            <a:pPr>
              <a:spcBef>
                <a:spcPts val="3600"/>
              </a:spcBef>
              <a:buFont typeface="Wingdings 3" pitchFamily="18" charset="2"/>
              <a:buChar char="u"/>
              <a:defRPr/>
            </a:pPr>
            <a:r>
              <a:rPr lang="en-US" sz="4100" dirty="0" smtClean="0">
                <a:ea typeface="MS PGothic" pitchFamily="34" charset="-128"/>
              </a:rPr>
              <a:t>Record Reviews</a:t>
            </a:r>
            <a:endParaRPr lang="en-US" sz="4100" dirty="0">
              <a:ea typeface="MS PGothic" pitchFamily="34" charset="-128"/>
            </a:endParaRPr>
          </a:p>
        </p:txBody>
      </p:sp>
      <p:sp>
        <p:nvSpPr>
          <p:cNvPr id="4" name="Content Placeholder 3"/>
          <p:cNvSpPr>
            <a:spLocks noGrp="1"/>
          </p:cNvSpPr>
          <p:nvPr>
            <p:ph sz="quarter" idx="2"/>
          </p:nvPr>
        </p:nvSpPr>
        <p:spPr>
          <a:xfrm>
            <a:off x="3886200" y="1219200"/>
            <a:ext cx="4787900" cy="5105400"/>
          </a:xfrm>
        </p:spPr>
        <p:txBody>
          <a:bodyPr>
            <a:normAutofit fontScale="70000" lnSpcReduction="20000"/>
          </a:bodyPr>
          <a:lstStyle/>
          <a:p>
            <a:pPr marL="457200">
              <a:spcBef>
                <a:spcPts val="1800"/>
              </a:spcBef>
              <a:buFont typeface="Wingdings 3" pitchFamily="18" charset="2"/>
              <a:buChar char="u"/>
              <a:defRPr/>
            </a:pPr>
            <a:endParaRPr lang="en-US" dirty="0" smtClean="0">
              <a:ea typeface="MS PGothic" pitchFamily="34" charset="-128"/>
            </a:endParaRPr>
          </a:p>
          <a:p>
            <a:pPr marL="457200">
              <a:spcBef>
                <a:spcPts val="1800"/>
              </a:spcBef>
              <a:buFont typeface="Wingdings 3" pitchFamily="18" charset="2"/>
              <a:buChar char="u"/>
              <a:defRPr/>
            </a:pPr>
            <a:r>
              <a:rPr lang="en-US" sz="3400" dirty="0" smtClean="0">
                <a:ea typeface="MS PGothic" pitchFamily="34" charset="-128"/>
              </a:rPr>
              <a:t>All have limitations and benefits</a:t>
            </a:r>
          </a:p>
          <a:p>
            <a:pPr marL="457200">
              <a:spcBef>
                <a:spcPts val="1800"/>
              </a:spcBef>
              <a:buFont typeface="Wingdings 3" pitchFamily="18" charset="2"/>
              <a:buChar char="u"/>
              <a:defRPr/>
            </a:pPr>
            <a:r>
              <a:rPr lang="en-US" sz="3100" dirty="0" smtClean="0">
                <a:solidFill>
                  <a:srgbClr val="FF0000"/>
                </a:solidFill>
                <a:ea typeface="MS PGothic" pitchFamily="34" charset="-128"/>
              </a:rPr>
              <a:t>All can be used to collect either quantitative or qualitative data</a:t>
            </a:r>
          </a:p>
          <a:p>
            <a:pPr marL="457200">
              <a:spcBef>
                <a:spcPts val="1800"/>
              </a:spcBef>
              <a:buFont typeface="Wingdings 3" pitchFamily="18" charset="2"/>
              <a:buChar char="u"/>
              <a:defRPr/>
            </a:pPr>
            <a:r>
              <a:rPr lang="en-US" sz="3100" dirty="0" smtClean="0">
                <a:ea typeface="MS PGothic" pitchFamily="34" charset="-128"/>
              </a:rPr>
              <a:t>Require preparation on the front end: </a:t>
            </a:r>
          </a:p>
          <a:p>
            <a:pPr marL="969963" lvl="1" indent="-280988">
              <a:buFont typeface="Wingdings" pitchFamily="2" charset="2"/>
              <a:buChar char="§"/>
              <a:defRPr/>
            </a:pPr>
            <a:r>
              <a:rPr lang="en-US" sz="3100" dirty="0" smtClean="0">
                <a:ea typeface="MS PGothic" pitchFamily="34" charset="-128"/>
              </a:rPr>
              <a:t>Instrument Development and testing</a:t>
            </a:r>
          </a:p>
          <a:p>
            <a:pPr marL="969963" lvl="1" indent="-280988">
              <a:spcBef>
                <a:spcPts val="1200"/>
              </a:spcBef>
              <a:buFont typeface="Wingdings" pitchFamily="2" charset="2"/>
              <a:buChar char="§"/>
              <a:defRPr/>
            </a:pPr>
            <a:r>
              <a:rPr lang="en-US" sz="3100" dirty="0" smtClean="0">
                <a:ea typeface="MS PGothic" pitchFamily="34" charset="-128"/>
              </a:rPr>
              <a:t>Administration plan development</a:t>
            </a:r>
          </a:p>
          <a:p>
            <a:pPr marL="969963" lvl="1" indent="-280988">
              <a:spcBef>
                <a:spcPts val="1200"/>
              </a:spcBef>
              <a:buFont typeface="Wingdings" pitchFamily="2" charset="2"/>
              <a:buChar char="§"/>
              <a:defRPr/>
            </a:pPr>
            <a:r>
              <a:rPr lang="en-US" sz="3100" dirty="0" smtClean="0">
                <a:ea typeface="MS PGothic" pitchFamily="34" charset="-128"/>
              </a:rPr>
              <a:t>Analysis plan development</a:t>
            </a:r>
          </a:p>
          <a:p>
            <a:pPr lvl="1">
              <a:buFont typeface="Wingdings" pitchFamily="2" charset="2"/>
              <a:buChar char="§"/>
              <a:defRPr/>
            </a:pPr>
            <a:endParaRPr lang="en-US" sz="3100" dirty="0">
              <a:ea typeface="MS PGothic" pitchFamily="34" charset="-128"/>
            </a:endParaRPr>
          </a:p>
        </p:txBody>
      </p:sp>
      <p:sp>
        <p:nvSpPr>
          <p:cNvPr id="10" name="Slide Number Placeholder 5"/>
          <p:cNvSpPr>
            <a:spLocks noGrp="1"/>
          </p:cNvSpPr>
          <p:nvPr>
            <p:ph type="sldNum" sz="quarter" idx="12"/>
          </p:nvPr>
        </p:nvSpPr>
        <p:spPr>
          <a:xfrm>
            <a:off x="6553200" y="6245225"/>
            <a:ext cx="2133600" cy="476250"/>
          </a:xfrm>
        </p:spPr>
        <p:txBody>
          <a:bodyPr/>
          <a:lstStyle/>
          <a:p>
            <a:r>
              <a:rPr lang="en-US" dirty="0" smtClean="0"/>
              <a:t>21</a:t>
            </a:r>
            <a:endParaRPr lang="en-US" dirty="0"/>
          </a:p>
        </p:txBody>
      </p:sp>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450311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14375" y="274638"/>
            <a:ext cx="7715250" cy="792162"/>
          </a:xfrm>
        </p:spPr>
        <p:txBody>
          <a:bodyPr>
            <a:normAutofit/>
          </a:bodyPr>
          <a:lstStyle/>
          <a:p>
            <a:pPr>
              <a:defRPr/>
            </a:pPr>
            <a:r>
              <a:rPr lang="en-US" sz="4000" dirty="0">
                <a:solidFill>
                  <a:schemeClr val="accent5">
                    <a:lumMod val="50000"/>
                  </a:schemeClr>
                </a:solidFill>
                <a:ea typeface="MS PGothic" pitchFamily="34" charset="-128"/>
              </a:rPr>
              <a:t>Surveys</a:t>
            </a:r>
            <a:endParaRPr lang="en-US" sz="4000" dirty="0" smtClean="0">
              <a:solidFill>
                <a:schemeClr val="accent5">
                  <a:lumMod val="50000"/>
                </a:schemeClr>
              </a:solidFill>
              <a:ea typeface="MS PGothic" pitchFamily="34" charset="-128"/>
            </a:endParaRPr>
          </a:p>
        </p:txBody>
      </p:sp>
      <p:sp>
        <p:nvSpPr>
          <p:cNvPr id="3" name="Content Placeholder 2"/>
          <p:cNvSpPr>
            <a:spLocks noGrp="1"/>
          </p:cNvSpPr>
          <p:nvPr>
            <p:ph sz="quarter" idx="1"/>
          </p:nvPr>
        </p:nvSpPr>
        <p:spPr>
          <a:xfrm>
            <a:off x="714375" y="990600"/>
            <a:ext cx="7215188" cy="5257800"/>
          </a:xfrm>
        </p:spPr>
        <p:txBody>
          <a:bodyPr>
            <a:normAutofit fontScale="92500" lnSpcReduction="20000"/>
          </a:bodyPr>
          <a:lstStyle/>
          <a:p>
            <a:pPr>
              <a:spcBef>
                <a:spcPts val="1688"/>
              </a:spcBef>
              <a:buFont typeface="Wingdings 3" pitchFamily="18" charset="2"/>
              <a:buChar char="u"/>
              <a:defRPr/>
            </a:pPr>
            <a:r>
              <a:rPr lang="en-US" sz="2813" dirty="0">
                <a:ea typeface="MS PGothic" pitchFamily="34" charset="-128"/>
              </a:rPr>
              <a:t>Series of items with pre-determined response choices</a:t>
            </a:r>
          </a:p>
          <a:p>
            <a:pPr>
              <a:spcBef>
                <a:spcPts val="2813"/>
              </a:spcBef>
              <a:buFont typeface="Wingdings 3" pitchFamily="18" charset="2"/>
              <a:buChar char="u"/>
              <a:defRPr/>
            </a:pPr>
            <a:r>
              <a:rPr lang="en-US" sz="2813" dirty="0">
                <a:ea typeface="MS PGothic" pitchFamily="34" charset="-128"/>
              </a:rPr>
              <a:t>Can be completed by administrator or respondents</a:t>
            </a:r>
          </a:p>
          <a:p>
            <a:pPr>
              <a:spcBef>
                <a:spcPts val="3375"/>
              </a:spcBef>
              <a:buFont typeface="Wingdings 3" pitchFamily="18" charset="2"/>
              <a:buChar char="u"/>
              <a:defRPr/>
            </a:pPr>
            <a:r>
              <a:rPr lang="en-US" sz="2813" dirty="0">
                <a:ea typeface="MS PGothic" pitchFamily="34" charset="-128"/>
              </a:rPr>
              <a:t>Can be conducted </a:t>
            </a:r>
          </a:p>
          <a:p>
            <a:pPr lvl="1">
              <a:buFont typeface="Wingdings" pitchFamily="2" charset="2"/>
              <a:buChar char="§"/>
              <a:defRPr/>
            </a:pPr>
            <a:r>
              <a:rPr lang="en-US" sz="2250" dirty="0">
                <a:ea typeface="MS PGothic" pitchFamily="34" charset="-128"/>
              </a:rPr>
              <a:t> “paper/pencil”</a:t>
            </a:r>
          </a:p>
          <a:p>
            <a:pPr lvl="1">
              <a:buFont typeface="Wingdings" pitchFamily="2" charset="2"/>
              <a:buChar char="§"/>
              <a:defRPr/>
            </a:pPr>
            <a:r>
              <a:rPr lang="en-US" sz="2250" dirty="0">
                <a:ea typeface="MS PGothic" pitchFamily="34" charset="-128"/>
              </a:rPr>
              <a:t> phone, internet (e-survey)</a:t>
            </a:r>
          </a:p>
          <a:p>
            <a:pPr lvl="1">
              <a:buFont typeface="Wingdings" pitchFamily="2" charset="2"/>
              <a:buChar char="§"/>
              <a:defRPr/>
            </a:pPr>
            <a:r>
              <a:rPr lang="en-US" sz="2250" dirty="0">
                <a:ea typeface="MS PGothic" pitchFamily="34" charset="-128"/>
              </a:rPr>
              <a:t> using alternative strategies</a:t>
            </a:r>
          </a:p>
          <a:p>
            <a:pPr lvl="1">
              <a:buFont typeface="Wingdings" pitchFamily="2" charset="2"/>
              <a:buNone/>
              <a:defRPr/>
            </a:pPr>
            <a:endParaRPr lang="en-US" dirty="0" smtClean="0">
              <a:ea typeface="MS PGothic" pitchFamily="34" charset="-128"/>
            </a:endParaRPr>
          </a:p>
          <a:p>
            <a:pPr>
              <a:spcBef>
                <a:spcPts val="3375"/>
              </a:spcBef>
              <a:buFont typeface="Wingdings 3" pitchFamily="18" charset="2"/>
              <a:buChar char="u"/>
              <a:defRPr/>
            </a:pPr>
            <a:r>
              <a:rPr lang="en-US" sz="2813" dirty="0">
                <a:ea typeface="MS PGothic" pitchFamily="34" charset="-128"/>
              </a:rPr>
              <a:t>Instruments are called – surveys, “evaluations,” questionnaires </a:t>
            </a:r>
          </a:p>
          <a:p>
            <a:pPr>
              <a:buFont typeface="Wingdings 3" pitchFamily="18" charset="2"/>
              <a:buChar char="u"/>
              <a:defRPr/>
            </a:pPr>
            <a:endParaRPr lang="en-US" dirty="0">
              <a:ea typeface="MS PGothic" pitchFamily="34" charset="-128"/>
            </a:endParaRPr>
          </a:p>
        </p:txBody>
      </p:sp>
      <p:sp>
        <p:nvSpPr>
          <p:cNvPr id="4" name="TextBox 3"/>
          <p:cNvSpPr txBox="1">
            <a:spLocks noChangeArrowheads="1"/>
          </p:cNvSpPr>
          <p:nvPr/>
        </p:nvSpPr>
        <p:spPr bwMode="auto">
          <a:xfrm>
            <a:off x="4857750" y="2362200"/>
            <a:ext cx="3786188" cy="2689198"/>
          </a:xfrm>
          <a:prstGeom prst="rect">
            <a:avLst/>
          </a:prstGeom>
          <a:noFill/>
          <a:ln w="9525">
            <a:noFill/>
            <a:miter lim="800000"/>
            <a:headEnd/>
            <a:tailEnd/>
          </a:ln>
        </p:spPr>
        <p:txBody>
          <a:bodyPr>
            <a:spAutoFit/>
          </a:bodyPr>
          <a:lstStyle/>
          <a:p>
            <a:r>
              <a:rPr lang="en-US" sz="1875" dirty="0">
                <a:latin typeface="Trebuchet MS" charset="0"/>
              </a:rPr>
              <a:t>           </a:t>
            </a:r>
            <a:r>
              <a:rPr lang="en-US" sz="1875" b="1" dirty="0">
                <a:solidFill>
                  <a:srgbClr val="FF0000"/>
                </a:solidFill>
                <a:latin typeface="Trebuchet MS" charset="0"/>
              </a:rPr>
              <a:t>USE SURVEYS TO:</a:t>
            </a:r>
          </a:p>
          <a:p>
            <a:r>
              <a:rPr lang="en-US" sz="1875" dirty="0">
                <a:latin typeface="Trebuchet MS" charset="0"/>
              </a:rPr>
              <a:t>Study attitudes and perceptions</a:t>
            </a:r>
          </a:p>
          <a:p>
            <a:r>
              <a:rPr lang="en-US" sz="1875" dirty="0">
                <a:solidFill>
                  <a:srgbClr val="0033CC"/>
                </a:solidFill>
                <a:latin typeface="Trebuchet MS" charset="0"/>
              </a:rPr>
              <a:t>Collect self-reported assessment of changes in response to program</a:t>
            </a:r>
          </a:p>
          <a:p>
            <a:r>
              <a:rPr lang="en-US" sz="1875" dirty="0">
                <a:latin typeface="Trebuchet MS" charset="0"/>
              </a:rPr>
              <a:t>Collect program assessments</a:t>
            </a:r>
          </a:p>
          <a:p>
            <a:r>
              <a:rPr lang="en-US" sz="1875" dirty="0">
                <a:solidFill>
                  <a:srgbClr val="0033CC"/>
                </a:solidFill>
                <a:latin typeface="Trebuchet MS" charset="0"/>
              </a:rPr>
              <a:t>Collect some behavioral reports</a:t>
            </a:r>
          </a:p>
          <a:p>
            <a:r>
              <a:rPr lang="en-US" sz="1875" dirty="0">
                <a:latin typeface="Trebuchet MS" charset="0"/>
              </a:rPr>
              <a:t>Test knowledge</a:t>
            </a:r>
          </a:p>
          <a:p>
            <a:r>
              <a:rPr lang="en-US" sz="1875" dirty="0">
                <a:solidFill>
                  <a:srgbClr val="0033CC"/>
                </a:solidFill>
                <a:latin typeface="Trebuchet MS" charset="0"/>
              </a:rPr>
              <a:t>Determine changes over time. </a:t>
            </a:r>
          </a:p>
        </p:txBody>
      </p:sp>
      <p:sp>
        <p:nvSpPr>
          <p:cNvPr id="6" name="TextBox 5"/>
          <p:cNvSpPr txBox="1">
            <a:spLocks noChangeArrowheads="1"/>
          </p:cNvSpPr>
          <p:nvPr/>
        </p:nvSpPr>
        <p:spPr bwMode="auto">
          <a:xfrm>
            <a:off x="7536657" y="5132085"/>
            <a:ext cx="1000125" cy="582916"/>
          </a:xfrm>
          <a:prstGeom prst="rect">
            <a:avLst/>
          </a:prstGeom>
          <a:noFill/>
          <a:ln w="9525">
            <a:noFill/>
            <a:miter lim="800000"/>
            <a:headEnd/>
            <a:tailEnd/>
          </a:ln>
        </p:spPr>
        <p:txBody>
          <a:bodyPr wrap="square">
            <a:spAutoFit/>
          </a:bodyPr>
          <a:lstStyle/>
          <a:p>
            <a:r>
              <a:rPr lang="en-US" sz="1688" dirty="0">
                <a:latin typeface="Trebuchet MS" charset="0"/>
              </a:rPr>
              <a:t>  </a:t>
            </a:r>
            <a:r>
              <a:rPr lang="en-US" sz="1500" b="1" dirty="0">
                <a:latin typeface="Trebuchet MS" charset="0"/>
              </a:rPr>
              <a:t>PRE</a:t>
            </a:r>
          </a:p>
          <a:p>
            <a:r>
              <a:rPr lang="en-US" sz="1500" b="1" dirty="0">
                <a:latin typeface="Trebuchet MS" charset="0"/>
              </a:rPr>
              <a:t>  POST</a:t>
            </a:r>
          </a:p>
        </p:txBody>
      </p:sp>
      <p:sp>
        <p:nvSpPr>
          <p:cNvPr id="9" name="TextBox 8"/>
          <p:cNvSpPr txBox="1">
            <a:spLocks noChangeArrowheads="1"/>
          </p:cNvSpPr>
          <p:nvPr/>
        </p:nvSpPr>
        <p:spPr bwMode="auto">
          <a:xfrm>
            <a:off x="6213893" y="5323408"/>
            <a:ext cx="928688" cy="553998"/>
          </a:xfrm>
          <a:prstGeom prst="rect">
            <a:avLst/>
          </a:prstGeom>
          <a:noFill/>
          <a:ln w="9525">
            <a:noFill/>
            <a:miter lim="800000"/>
            <a:headEnd/>
            <a:tailEnd/>
          </a:ln>
        </p:spPr>
        <p:txBody>
          <a:bodyPr>
            <a:spAutoFit/>
          </a:bodyPr>
          <a:lstStyle/>
          <a:p>
            <a:r>
              <a:rPr lang="en-US" sz="1500" b="1" dirty="0">
                <a:latin typeface="Trebuchet MS" charset="0"/>
              </a:rPr>
              <a:t>GRAND</a:t>
            </a:r>
          </a:p>
          <a:p>
            <a:r>
              <a:rPr lang="en-US" sz="1500" b="1" dirty="0">
                <a:latin typeface="Trebuchet MS" charset="0"/>
              </a:rPr>
              <a:t>CLAIMS</a:t>
            </a:r>
          </a:p>
        </p:txBody>
      </p:sp>
      <p:sp>
        <p:nvSpPr>
          <p:cNvPr id="10" name="Donut 9"/>
          <p:cNvSpPr/>
          <p:nvPr/>
        </p:nvSpPr>
        <p:spPr>
          <a:xfrm>
            <a:off x="5999580" y="4997950"/>
            <a:ext cx="1214438" cy="1143000"/>
          </a:xfrm>
          <a:prstGeom prst="donut">
            <a:avLst>
              <a:gd name="adj" fmla="val 12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88" dirty="0">
              <a:solidFill>
                <a:schemeClr val="tx1"/>
              </a:solidFill>
              <a:latin typeface="Trebuchet MS" pitchFamily="34" charset="0"/>
            </a:endParaRPr>
          </a:p>
        </p:txBody>
      </p:sp>
      <p:cxnSp>
        <p:nvCxnSpPr>
          <p:cNvPr id="11" name="Straight Connector 10"/>
          <p:cNvCxnSpPr>
            <a:stCxn id="10" idx="5"/>
          </p:cNvCxnSpPr>
          <p:nvPr/>
        </p:nvCxnSpPr>
        <p:spPr>
          <a:xfrm rot="5400000" flipH="1">
            <a:off x="6215084" y="5153923"/>
            <a:ext cx="747713" cy="89296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Isosceles Triangle 1"/>
          <p:cNvSpPr/>
          <p:nvPr/>
        </p:nvSpPr>
        <p:spPr bwMode="auto">
          <a:xfrm rot="10800000">
            <a:off x="7401436" y="5141951"/>
            <a:ext cx="1091973" cy="976314"/>
          </a:xfrm>
          <a:prstGeom prst="triangle">
            <a:avLst/>
          </a:prstGeom>
          <a:noFill/>
          <a:ln w="50800" cap="flat" cmpd="sng" algn="ctr">
            <a:solidFill>
              <a:srgbClr val="FF0000"/>
            </a:solidFill>
            <a:prstDash val="solid"/>
            <a:miter lim="800000"/>
            <a:headEnd type="none" w="med" len="med"/>
            <a:tailEnd type="none" w="med" len="med"/>
          </a:ln>
          <a:effectLst/>
        </p:spPr>
        <p:txBody>
          <a:bodyPr vert="horz" wrap="none" lIns="85725" tIns="42863" rIns="85725" bIns="42863" numCol="1" rtlCol="0" anchor="t" anchorCtr="0" compatLnSpc="1">
            <a:prstTxWarp prst="textNoShape">
              <a:avLst/>
            </a:prstTxWarp>
          </a:bodyPr>
          <a:lstStyle/>
          <a:p>
            <a:pPr defTabSz="857250" fontAlgn="base">
              <a:spcBef>
                <a:spcPct val="0"/>
              </a:spcBef>
              <a:spcAft>
                <a:spcPct val="0"/>
              </a:spcAft>
            </a:pPr>
            <a:endParaRPr lang="en-US" sz="2250">
              <a:latin typeface="Footlight MT Light" pitchFamily="18" charset="0"/>
            </a:endParaRPr>
          </a:p>
        </p:txBody>
      </p:sp>
      <p:sp>
        <p:nvSpPr>
          <p:cNvPr id="16" name="TextBox 1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8" name="Slide Number Placeholder 3"/>
          <p:cNvSpPr>
            <a:spLocks noGrp="1"/>
          </p:cNvSpPr>
          <p:nvPr>
            <p:ph type="sldNum" sz="quarter" idx="12"/>
          </p:nvPr>
        </p:nvSpPr>
        <p:spPr>
          <a:xfrm>
            <a:off x="6553200" y="6245225"/>
            <a:ext cx="2133600" cy="476250"/>
          </a:xfrm>
        </p:spPr>
        <p:txBody>
          <a:bodyPr/>
          <a:lstStyle/>
          <a:p>
            <a:r>
              <a:rPr lang="en-US" dirty="0" smtClean="0"/>
              <a:t>22</a:t>
            </a:r>
            <a:endParaRPr lang="en-US" dirty="0"/>
          </a:p>
        </p:txBody>
      </p:sp>
    </p:spTree>
    <p:extLst>
      <p:ext uri="{BB962C8B-B14F-4D97-AF65-F5344CB8AC3E}">
        <p14:creationId xmlns:p14="http://schemas.microsoft.com/office/powerpoint/2010/main" val="228349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914400" y="500063"/>
            <a:ext cx="7239000" cy="719137"/>
          </a:xfrm>
          <a:solidFill>
            <a:schemeClr val="bg1"/>
          </a:solidFill>
        </p:spPr>
        <p:txBody>
          <a:bodyPr/>
          <a:lstStyle/>
          <a:p>
            <a:pPr eaLnBrk="1" hangingPunct="1"/>
            <a:r>
              <a:rPr lang="en-US" sz="3600" b="1" dirty="0" smtClean="0">
                <a:solidFill>
                  <a:schemeClr val="tx1"/>
                </a:solidFill>
              </a:rPr>
              <a:t>Survey Results Example: CBFRPP</a:t>
            </a:r>
          </a:p>
        </p:txBody>
      </p:sp>
      <p:sp>
        <p:nvSpPr>
          <p:cNvPr id="9" name="Slide Number Placeholder 8"/>
          <p:cNvSpPr>
            <a:spLocks noGrp="1"/>
          </p:cNvSpPr>
          <p:nvPr>
            <p:ph type="sldNum" sz="quarter" idx="12"/>
          </p:nvPr>
        </p:nvSpPr>
        <p:spPr/>
        <p:txBody>
          <a:bodyPr/>
          <a:lstStyle/>
          <a:p>
            <a:r>
              <a:rPr lang="en-US" dirty="0" smtClean="0"/>
              <a:t>23</a:t>
            </a:r>
            <a:endParaRPr lang="en-US" dirty="0"/>
          </a:p>
        </p:txBody>
      </p:sp>
      <p:sp>
        <p:nvSpPr>
          <p:cNvPr id="1025" name="Rectangle 1"/>
          <p:cNvSpPr>
            <a:spLocks noChangeArrowheads="1"/>
          </p:cNvSpPr>
          <p:nvPr/>
        </p:nvSpPr>
        <p:spPr bwMode="auto">
          <a:xfrm>
            <a:off x="1524000" y="1415634"/>
            <a:ext cx="56007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Table 4:  Matter</a:t>
            </a:r>
            <a:r>
              <a:rPr kumimoji="0" lang="en-US" sz="1600" b="1" i="0" u="none" strike="noStrike" cap="none" normalizeH="0" dirty="0" smtClean="0">
                <a:ln>
                  <a:noFill/>
                </a:ln>
                <a:solidFill>
                  <a:schemeClr val="tx1"/>
                </a:solidFill>
                <a:effectLst/>
                <a:latin typeface="Trebuchet MS" pitchFamily="34" charset="0"/>
                <a:ea typeface="Times New Roman" pitchFamily="18" charset="0"/>
                <a:cs typeface="Arial" pitchFamily="34" charset="0"/>
              </a:rPr>
              <a:t> of Balance Participant Reports (n=218)</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1"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4" name="Rectangle 1"/>
          <p:cNvSpPr>
            <a:spLocks noChangeArrowheads="1"/>
          </p:cNvSpPr>
          <p:nvPr/>
        </p:nvSpPr>
        <p:spPr bwMode="auto">
          <a:xfrm>
            <a:off x="1714500" y="4114800"/>
            <a:ext cx="5981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Table 5: Matter</a:t>
            </a:r>
            <a:r>
              <a:rPr kumimoji="0" lang="en-US" altLang="en-US" sz="1600" b="1" i="0" u="none" strike="noStrike" cap="none" normalizeH="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of Balance Participant Feedbac</a:t>
            </a:r>
            <a:r>
              <a:rPr lang="en-US" altLang="en-US" sz="1600" b="1" dirty="0" smtClean="0">
                <a:latin typeface="Trebuchet MS" panose="020B0603020202020204" pitchFamily="34" charset="0"/>
                <a:ea typeface="Calibri" panose="020F0502020204030204" pitchFamily="34" charset="0"/>
                <a:cs typeface="Times New Roman" panose="02020603050405020304" pitchFamily="18" charset="0"/>
              </a:rPr>
              <a:t>k (n=228)</a:t>
            </a:r>
            <a:endParaRPr kumimoji="0" lang="en-US" altLang="en-US" sz="1600" b="0" i="0" u="none" strike="noStrike" cap="none" normalizeH="0" baseline="0" dirty="0" smtClean="0">
              <a:ln>
                <a:noFill/>
              </a:ln>
              <a:solidFill>
                <a:schemeClr val="tx1"/>
              </a:solidFill>
              <a:effectLst/>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50623435"/>
              </p:ext>
            </p:extLst>
          </p:nvPr>
        </p:nvGraphicFramePr>
        <p:xfrm>
          <a:off x="609600" y="1828800"/>
          <a:ext cx="7924801" cy="2057401"/>
        </p:xfrm>
        <a:graphic>
          <a:graphicData uri="http://schemas.openxmlformats.org/drawingml/2006/table">
            <a:tbl>
              <a:tblPr firstRow="1" firstCol="1" bandRow="1">
                <a:tableStyleId>{D27102A9-8310-4765-A935-A1911B00CA55}</a:tableStyleId>
              </a:tblPr>
              <a:tblGrid>
                <a:gridCol w="5181600"/>
                <a:gridCol w="990600"/>
                <a:gridCol w="914400"/>
                <a:gridCol w="838201"/>
              </a:tblGrid>
              <a:tr h="435219">
                <a:tc>
                  <a:txBody>
                    <a:bodyPr/>
                    <a:lstStyle/>
                    <a:p>
                      <a:pPr marL="0" marR="0">
                        <a:spcBef>
                          <a:spcPts val="0"/>
                        </a:spcBef>
                        <a:spcAft>
                          <a:spcPts val="0"/>
                        </a:spcAft>
                      </a:pPr>
                      <a:r>
                        <a:rPr lang="en-US" sz="1100" dirty="0">
                          <a:effectLst/>
                        </a:rPr>
                        <a:t> </a:t>
                      </a:r>
                      <a:r>
                        <a:rPr lang="en-US" sz="1400" dirty="0" smtClean="0">
                          <a:effectLst/>
                        </a:rPr>
                        <a:t>% of respondents who are </a:t>
                      </a:r>
                      <a:r>
                        <a:rPr lang="en-US" sz="1400" i="1" dirty="0" smtClean="0">
                          <a:effectLst/>
                        </a:rPr>
                        <a:t>Sure </a:t>
                      </a:r>
                      <a:r>
                        <a:rPr lang="en-US" sz="1400" i="0" dirty="0" smtClean="0">
                          <a:effectLst/>
                        </a:rPr>
                        <a:t>or</a:t>
                      </a:r>
                      <a:r>
                        <a:rPr lang="en-US" sz="1400" i="1" dirty="0" smtClean="0">
                          <a:effectLst/>
                        </a:rPr>
                        <a:t> Very Sure </a:t>
                      </a:r>
                      <a:r>
                        <a:rPr lang="en-US" sz="1400" dirty="0" smtClean="0">
                          <a:effectLst/>
                        </a:rPr>
                        <a:t>they can . . . </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a:effectLst/>
                        </a:rPr>
                        <a:t>First M.O.B. Class</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a:effectLst/>
                        </a:rPr>
                        <a:t>Last M.O.B. Class</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a:effectLst/>
                        </a:rPr>
                        <a:t>Difference</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r>
              <a:tr h="237392">
                <a:tc>
                  <a:txBody>
                    <a:bodyPr/>
                    <a:lstStyle/>
                    <a:p>
                      <a:pPr marL="0" marR="0">
                        <a:spcBef>
                          <a:spcPts val="0"/>
                        </a:spcBef>
                        <a:spcAft>
                          <a:spcPts val="0"/>
                        </a:spcAft>
                      </a:pPr>
                      <a:endParaRPr lang="en-US" sz="12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r>
              <a:tr h="276958">
                <a:tc>
                  <a:txBody>
                    <a:bodyPr/>
                    <a:lstStyle/>
                    <a:p>
                      <a:pPr marL="0" marR="0">
                        <a:spcBef>
                          <a:spcPts val="0"/>
                        </a:spcBef>
                        <a:spcAft>
                          <a:spcPts val="0"/>
                        </a:spcAft>
                      </a:pPr>
                      <a:r>
                        <a:rPr lang="en-US" sz="1400" dirty="0">
                          <a:effectLst/>
                        </a:rPr>
                        <a:t>  Protect themselves if they fall</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34%</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75%</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+41</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r>
              <a:tr h="276958">
                <a:tc>
                  <a:txBody>
                    <a:bodyPr/>
                    <a:lstStyle/>
                    <a:p>
                      <a:pPr marL="0" marR="0">
                        <a:spcBef>
                          <a:spcPts val="0"/>
                        </a:spcBef>
                        <a:spcAft>
                          <a:spcPts val="0"/>
                        </a:spcAft>
                      </a:pPr>
                      <a:r>
                        <a:rPr lang="en-US" sz="1400" dirty="0">
                          <a:effectLst/>
                        </a:rPr>
                        <a:t>  Become more steady on their feet</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52%</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rPr>
                        <a:t>88%</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+36</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r>
              <a:tr h="276958">
                <a:tc>
                  <a:txBody>
                    <a:bodyPr/>
                    <a:lstStyle/>
                    <a:p>
                      <a:pPr marL="0" marR="0">
                        <a:spcBef>
                          <a:spcPts val="0"/>
                        </a:spcBef>
                        <a:spcAft>
                          <a:spcPts val="0"/>
                        </a:spcAft>
                      </a:pPr>
                      <a:r>
                        <a:rPr lang="en-US" sz="1400" dirty="0">
                          <a:effectLst/>
                        </a:rPr>
                        <a:t>  Find a way to reduce falls</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rPr>
                        <a:t>61%</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92%</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+31</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r>
              <a:tr h="276958">
                <a:tc>
                  <a:txBody>
                    <a:bodyPr/>
                    <a:lstStyle/>
                    <a:p>
                      <a:pPr marL="0" marR="0">
                        <a:spcBef>
                          <a:spcPts val="0"/>
                        </a:spcBef>
                        <a:spcAft>
                          <a:spcPts val="0"/>
                        </a:spcAft>
                      </a:pPr>
                      <a:r>
                        <a:rPr lang="en-US" sz="1400" dirty="0">
                          <a:effectLst/>
                        </a:rPr>
                        <a:t>  Find a way to get up if they fall</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59%</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rPr>
                        <a:t>84%</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+25</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r>
              <a:tr h="276958">
                <a:tc>
                  <a:txBody>
                    <a:bodyPr/>
                    <a:lstStyle/>
                    <a:p>
                      <a:pPr marL="0" marR="0">
                        <a:spcBef>
                          <a:spcPts val="0"/>
                        </a:spcBef>
                        <a:spcAft>
                          <a:spcPts val="0"/>
                        </a:spcAft>
                      </a:pPr>
                      <a:r>
                        <a:rPr lang="en-US" sz="1400" dirty="0">
                          <a:effectLst/>
                        </a:rPr>
                        <a:t>  Increase physical strength</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rPr>
                        <a:t>68%</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92%</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+24</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32551853"/>
              </p:ext>
            </p:extLst>
          </p:nvPr>
        </p:nvGraphicFramePr>
        <p:xfrm>
          <a:off x="762000" y="4404993"/>
          <a:ext cx="7924801" cy="1691009"/>
        </p:xfrm>
        <a:graphic>
          <a:graphicData uri="http://schemas.openxmlformats.org/drawingml/2006/table">
            <a:tbl>
              <a:tblPr firstRow="1" firstCol="1" bandRow="1">
                <a:tableStyleId>{D27102A9-8310-4765-A935-A1911B00CA55}</a:tableStyleId>
              </a:tblPr>
              <a:tblGrid>
                <a:gridCol w="5181600"/>
                <a:gridCol w="990600"/>
                <a:gridCol w="914400"/>
                <a:gridCol w="838201"/>
              </a:tblGrid>
              <a:tr h="489502">
                <a:tc>
                  <a:txBody>
                    <a:bodyPr/>
                    <a:lstStyle/>
                    <a:p>
                      <a:pPr marL="0" marR="0">
                        <a:spcBef>
                          <a:spcPts val="0"/>
                        </a:spcBef>
                        <a:spcAft>
                          <a:spcPts val="0"/>
                        </a:spcAft>
                      </a:pPr>
                      <a:r>
                        <a:rPr lang="en-US" sz="1100" dirty="0">
                          <a:effectLst/>
                        </a:rPr>
                        <a:t> </a:t>
                      </a:r>
                      <a:r>
                        <a:rPr lang="en-US" sz="1400" dirty="0" smtClean="0">
                          <a:effectLst/>
                        </a:rPr>
                        <a:t>% of respondents who are </a:t>
                      </a:r>
                      <a:r>
                        <a:rPr lang="en-US" sz="1400" i="1" dirty="0" smtClean="0">
                          <a:effectLst/>
                        </a:rPr>
                        <a:t>Sure </a:t>
                      </a:r>
                      <a:r>
                        <a:rPr lang="en-US" sz="1400" i="0" dirty="0" smtClean="0">
                          <a:effectLst/>
                        </a:rPr>
                        <a:t>or</a:t>
                      </a:r>
                      <a:r>
                        <a:rPr lang="en-US" sz="1400" i="1" dirty="0" smtClean="0">
                          <a:effectLst/>
                        </a:rPr>
                        <a:t> Very Sure </a:t>
                      </a:r>
                      <a:r>
                        <a:rPr lang="en-US" sz="1400" dirty="0" smtClean="0">
                          <a:effectLst/>
                        </a:rPr>
                        <a:t>they can . . . </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i="1" dirty="0" smtClean="0">
                          <a:effectLst/>
                        </a:rPr>
                        <a:t>Agree</a:t>
                      </a:r>
                      <a:endParaRPr lang="en-US" sz="1200" i="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i="1" dirty="0" smtClean="0">
                          <a:effectLst/>
                        </a:rPr>
                        <a:t>Strongly</a:t>
                      </a:r>
                      <a:r>
                        <a:rPr lang="en-US" sz="1100" i="1" baseline="0" dirty="0" smtClean="0">
                          <a:effectLst/>
                        </a:rPr>
                        <a:t> Agree</a:t>
                      </a:r>
                      <a:endParaRPr lang="en-US" sz="1200" i="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smtClean="0">
                          <a:effectLst/>
                        </a:rPr>
                        <a:t>TOTAL</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r>
              <a:tr h="267001">
                <a:tc>
                  <a:txBody>
                    <a:bodyPr/>
                    <a:lstStyle/>
                    <a:p>
                      <a:pPr marL="0" marR="0">
                        <a:spcBef>
                          <a:spcPts val="0"/>
                        </a:spcBef>
                        <a:spcAft>
                          <a:spcPts val="0"/>
                        </a:spcAft>
                      </a:pPr>
                      <a:endParaRPr lang="en-US" sz="12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r>
              <a:tr h="311502">
                <a:tc>
                  <a:txBody>
                    <a:bodyPr/>
                    <a:lstStyle/>
                    <a:p>
                      <a:pPr marL="0" marR="0">
                        <a:spcBef>
                          <a:spcPts val="0"/>
                        </a:spcBef>
                        <a:spcAft>
                          <a:spcPts val="0"/>
                        </a:spcAft>
                      </a:pPr>
                      <a:r>
                        <a:rPr lang="en-US" sz="1400" dirty="0" smtClean="0">
                          <a:effectLst/>
                        </a:rPr>
                        <a:t>Leaders were well</a:t>
                      </a:r>
                      <a:r>
                        <a:rPr lang="en-US" sz="1400" baseline="0" dirty="0" smtClean="0">
                          <a:effectLst/>
                        </a:rPr>
                        <a:t> prepared</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rPr>
                        <a:t>19%</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rPr>
                        <a:t>81%</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rPr>
                        <a:t>100%</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r>
              <a:tr h="311502">
                <a:tc>
                  <a:txBody>
                    <a:bodyPr/>
                    <a:lstStyle/>
                    <a:p>
                      <a:pPr marL="0" marR="0">
                        <a:spcBef>
                          <a:spcPts val="0"/>
                        </a:spcBef>
                        <a:spcAft>
                          <a:spcPts val="0"/>
                        </a:spcAft>
                      </a:pPr>
                      <a:r>
                        <a:rPr lang="en-US" sz="1400" dirty="0" smtClean="0">
                          <a:effectLst/>
                        </a:rPr>
                        <a:t>Classes</a:t>
                      </a:r>
                      <a:r>
                        <a:rPr lang="en-US" sz="1400" baseline="0" dirty="0" smtClean="0">
                          <a:effectLst/>
                        </a:rPr>
                        <a:t> were well organized</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rPr>
                        <a:t>26%</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rPr>
                        <a:t>74%</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rPr>
                        <a:t>100%</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r>
              <a:tr h="311502">
                <a:tc>
                  <a:txBody>
                    <a:bodyPr/>
                    <a:lstStyle/>
                    <a:p>
                      <a:pPr marL="0" marR="0">
                        <a:spcBef>
                          <a:spcPts val="0"/>
                        </a:spcBef>
                        <a:spcAft>
                          <a:spcPts val="0"/>
                        </a:spcAft>
                      </a:pPr>
                      <a:r>
                        <a:rPr lang="en-US" sz="1400" dirty="0" smtClean="0">
                          <a:effectLst/>
                        </a:rPr>
                        <a:t>I would recommend this class to a</a:t>
                      </a:r>
                      <a:r>
                        <a:rPr lang="en-US" sz="1400" baseline="0" dirty="0" smtClean="0">
                          <a:effectLst/>
                        </a:rPr>
                        <a:t> friend or relative</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rPr>
                        <a:t>29%</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rPr>
                        <a:t>70%</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rPr>
                        <a:t> 99%</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r>
            </a:tbl>
          </a:graphicData>
        </a:graphic>
      </p:graphicFrame>
      <p:sp>
        <p:nvSpPr>
          <p:cNvPr id="13" name="Right Triangle 12"/>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064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_dtmyz2[1]"/>
          <p:cNvPicPr>
            <a:picLocks noGrp="1" noChangeAspect="1" noChangeArrowheads="1"/>
          </p:cNvPicPr>
          <p:nvPr>
            <p:ph type="subTitle" idx="1"/>
          </p:nvPr>
        </p:nvPicPr>
        <p:blipFill>
          <a:blip r:embed="rId2" cstate="print">
            <a:extLst>
              <a:ext uri="{28A0092B-C50C-407E-A947-70E740481C1C}">
                <a14:useLocalDpi xmlns:a14="http://schemas.microsoft.com/office/drawing/2010/main" val="0"/>
              </a:ext>
            </a:extLst>
          </a:blip>
          <a:srcRect/>
          <a:stretch>
            <a:fillRect/>
          </a:stretch>
        </p:blipFill>
        <p:spPr>
          <a:xfrm>
            <a:off x="2133600" y="1295400"/>
            <a:ext cx="5334000" cy="4343400"/>
          </a:xfrm>
          <a:noFill/>
        </p:spPr>
      </p:pic>
      <p:sp>
        <p:nvSpPr>
          <p:cNvPr id="36867" name="TextBox 2"/>
          <p:cNvSpPr txBox="1">
            <a:spLocks noChangeArrowheads="1"/>
          </p:cNvSpPr>
          <p:nvPr/>
        </p:nvSpPr>
        <p:spPr bwMode="auto">
          <a:xfrm>
            <a:off x="3962400" y="25146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Evaluative </a:t>
            </a:r>
          </a:p>
          <a:p>
            <a:pPr eaLnBrk="1" hangingPunct="1"/>
            <a:r>
              <a:rPr lang="en-US" altLang="en-US" sz="2400"/>
              <a:t>  Thinking</a:t>
            </a:r>
          </a:p>
        </p:txBody>
      </p:sp>
      <p:sp>
        <p:nvSpPr>
          <p:cNvPr id="2" name="TextBox 1"/>
          <p:cNvSpPr txBox="1"/>
          <p:nvPr/>
        </p:nvSpPr>
        <p:spPr>
          <a:xfrm>
            <a:off x="228600" y="6019800"/>
            <a:ext cx="6858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20015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42938" y="304800"/>
            <a:ext cx="7572375" cy="685800"/>
          </a:xfrm>
        </p:spPr>
        <p:txBody>
          <a:bodyPr>
            <a:normAutofit/>
          </a:bodyPr>
          <a:lstStyle/>
          <a:p>
            <a:pPr algn="l" eaLnBrk="1" hangingPunct="1">
              <a:defRPr/>
            </a:pPr>
            <a:r>
              <a:rPr lang="en-US" sz="3600" dirty="0">
                <a:solidFill>
                  <a:schemeClr val="accent5">
                    <a:lumMod val="50000"/>
                  </a:schemeClr>
                </a:solidFill>
                <a:ea typeface="MS PGothic" pitchFamily="34" charset="-128"/>
              </a:rPr>
              <a:t>Assessing Survey Instruments</a:t>
            </a:r>
          </a:p>
        </p:txBody>
      </p:sp>
      <p:sp>
        <p:nvSpPr>
          <p:cNvPr id="27651" name="Rectangle 3"/>
          <p:cNvSpPr>
            <a:spLocks noGrp="1" noChangeArrowheads="1"/>
          </p:cNvSpPr>
          <p:nvPr>
            <p:ph type="body" idx="1"/>
          </p:nvPr>
        </p:nvSpPr>
        <p:spPr>
          <a:xfrm>
            <a:off x="642937" y="1038076"/>
            <a:ext cx="7858125" cy="5029200"/>
          </a:xfrm>
        </p:spPr>
        <p:txBody>
          <a:bodyPr>
            <a:normAutofit fontScale="92500" lnSpcReduction="10000"/>
          </a:bodyPr>
          <a:lstStyle/>
          <a:p>
            <a:pPr marL="642938" lvl="2" indent="-428625">
              <a:spcBef>
                <a:spcPct val="50000"/>
              </a:spcBef>
              <a:buFont typeface="Wingdings" charset="2"/>
              <a:buChar char="Ø"/>
            </a:pPr>
            <a:r>
              <a:rPr lang="en-US" sz="3000" dirty="0"/>
              <a:t>Are questions comprehensive without duplication, exhaustive without being exhausting?</a:t>
            </a:r>
          </a:p>
          <a:p>
            <a:pPr marL="642938" lvl="2" indent="-428625">
              <a:spcBef>
                <a:spcPts val="1800"/>
              </a:spcBef>
              <a:buFont typeface="Wingdings" charset="2"/>
              <a:buChar char="Ø"/>
            </a:pPr>
            <a:r>
              <a:rPr lang="en-US" sz="3000" dirty="0"/>
              <a:t>Do answer choices match question stem, provide coverage, avoid overlap?</a:t>
            </a:r>
          </a:p>
          <a:p>
            <a:pPr marL="642938" lvl="2" indent="-428625">
              <a:spcBef>
                <a:spcPts val="1800"/>
              </a:spcBef>
              <a:buFont typeface="Wingdings" charset="2"/>
              <a:buChar char="Ø"/>
            </a:pPr>
            <a:r>
              <a:rPr lang="en-US" sz="3000" dirty="0"/>
              <a:t>Are other data needs (e.g., characteristics of respondent) addressed?</a:t>
            </a:r>
          </a:p>
          <a:p>
            <a:pPr marL="642938" lvl="2" indent="-428625">
              <a:spcBef>
                <a:spcPts val="1800"/>
              </a:spcBef>
              <a:buFont typeface="Wingdings" charset="2"/>
              <a:buChar char="Ø"/>
            </a:pPr>
            <a:r>
              <a:rPr lang="en-US" sz="3000" dirty="0"/>
              <a:t>Do order and formatting facilitate response? Are directions clear?</a:t>
            </a:r>
          </a:p>
          <a:p>
            <a:pPr marL="642938" lvl="2" indent="-428625">
              <a:spcBef>
                <a:spcPts val="1800"/>
              </a:spcBef>
              <a:buFont typeface="Wingdings" charset="2"/>
              <a:buChar char="Ø"/>
            </a:pPr>
            <a:r>
              <a:rPr lang="en-US" sz="3000" dirty="0"/>
              <a:t>Does the survey have face validity?</a:t>
            </a:r>
          </a:p>
          <a:p>
            <a:pPr marL="642938" lvl="2" indent="-428625">
              <a:spcBef>
                <a:spcPct val="50000"/>
              </a:spcBef>
              <a:buClr>
                <a:srgbClr val="F33E13"/>
              </a:buClr>
              <a:buNone/>
            </a:pPr>
            <a:endParaRPr lang="en-US" dirty="0" smtClean="0">
              <a:latin typeface="Trebuchet MS" charset="0"/>
            </a:endParaRPr>
          </a:p>
        </p:txBody>
      </p:sp>
      <p:pic>
        <p:nvPicPr>
          <p:cNvPr id="8" name="Picture 2" descr="x_dtmyz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1383" y="47625"/>
            <a:ext cx="1813092" cy="1476375"/>
          </a:xfrm>
          <a:prstGeom prst="rect">
            <a:avLst/>
          </a:prstGeom>
          <a:noFill/>
          <a:ln w="9525">
            <a:noFill/>
            <a:miter lim="800000"/>
            <a:headEnd/>
            <a:tailEnd/>
          </a:ln>
        </p:spPr>
      </p:pic>
      <p:sp>
        <p:nvSpPr>
          <p:cNvPr id="9" name="TextBox 8"/>
          <p:cNvSpPr txBox="1"/>
          <p:nvPr/>
        </p:nvSpPr>
        <p:spPr>
          <a:xfrm>
            <a:off x="762000" y="620395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0"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1" name="Slide Number Placeholder 3"/>
          <p:cNvSpPr>
            <a:spLocks noGrp="1"/>
          </p:cNvSpPr>
          <p:nvPr>
            <p:ph type="sldNum" sz="quarter" idx="12"/>
          </p:nvPr>
        </p:nvSpPr>
        <p:spPr>
          <a:xfrm>
            <a:off x="6553200" y="6245225"/>
            <a:ext cx="2133600" cy="476250"/>
          </a:xfrm>
        </p:spPr>
        <p:txBody>
          <a:bodyPr/>
          <a:lstStyle/>
          <a:p>
            <a:r>
              <a:rPr lang="en-US" dirty="0" smtClean="0"/>
              <a:t>24</a:t>
            </a:r>
            <a:endParaRPr lang="en-US" dirty="0"/>
          </a:p>
        </p:txBody>
      </p:sp>
    </p:spTree>
    <p:extLst>
      <p:ext uri="{BB962C8B-B14F-4D97-AF65-F5344CB8AC3E}">
        <p14:creationId xmlns:p14="http://schemas.microsoft.com/office/powerpoint/2010/main" val="814483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429000"/>
            <a:ext cx="4057650" cy="2686050"/>
          </a:xfrm>
          <a:prstGeom prst="rect">
            <a:avLst/>
          </a:prstGeom>
        </p:spPr>
      </p:pic>
      <p:sp>
        <p:nvSpPr>
          <p:cNvPr id="2" name="Title 1"/>
          <p:cNvSpPr>
            <a:spLocks noGrp="1"/>
          </p:cNvSpPr>
          <p:nvPr>
            <p:ph type="title"/>
          </p:nvPr>
        </p:nvSpPr>
        <p:spPr>
          <a:xfrm>
            <a:off x="762000" y="457200"/>
            <a:ext cx="7924800" cy="914400"/>
          </a:xfrm>
        </p:spPr>
        <p:txBody>
          <a:bodyPr>
            <a:normAutofit/>
          </a:bodyPr>
          <a:lstStyle/>
          <a:p>
            <a:r>
              <a:rPr lang="en-US" sz="4000" dirty="0" smtClean="0">
                <a:solidFill>
                  <a:schemeClr val="tx1"/>
                </a:solidFill>
              </a:rPr>
              <a:t>What is Program Evaluation? 	</a:t>
            </a:r>
            <a:endParaRPr lang="en-US" sz="4000" dirty="0">
              <a:solidFill>
                <a:schemeClr val="tx1"/>
              </a:solidFill>
            </a:endParaRPr>
          </a:p>
        </p:txBody>
      </p:sp>
      <p:sp>
        <p:nvSpPr>
          <p:cNvPr id="5" name="Content Placeholder 4"/>
          <p:cNvSpPr>
            <a:spLocks noGrp="1"/>
          </p:cNvSpPr>
          <p:nvPr>
            <p:ph sz="quarter" idx="2"/>
          </p:nvPr>
        </p:nvSpPr>
        <p:spPr>
          <a:xfrm>
            <a:off x="552450" y="1712913"/>
            <a:ext cx="8077200" cy="2819400"/>
          </a:xfrm>
        </p:spPr>
        <p:txBody>
          <a:bodyPr>
            <a:normAutofit lnSpcReduction="10000"/>
          </a:bodyPr>
          <a:lstStyle/>
          <a:p>
            <a:pPr>
              <a:buNone/>
            </a:pPr>
            <a:r>
              <a:rPr lang="en-US" sz="3200" dirty="0" smtClean="0"/>
              <a:t>  Thoughtful, systematic collection and analysis of information about activities, characteristics and outcomes of programs, for use by specific people, to reduce uncertainties and inform decisions</a:t>
            </a:r>
            <a:r>
              <a:rPr lang="en-US" sz="2800" dirty="0" smtClean="0"/>
              <a:t>.</a:t>
            </a:r>
          </a:p>
          <a:p>
            <a:pPr>
              <a:buNone/>
            </a:pPr>
            <a:endParaRPr lang="en-US" b="1"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11"/>
          </p:nvPr>
        </p:nvSpPr>
        <p:spPr>
          <a:xfrm>
            <a:off x="3200400" y="6257290"/>
            <a:ext cx="2590800" cy="518160"/>
          </a:xfr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1</a:t>
            </a:r>
            <a:endParaRPr lang="en-US" dirty="0"/>
          </a:p>
        </p:txBody>
      </p:sp>
    </p:spTree>
    <p:extLst>
      <p:ext uri="{BB962C8B-B14F-4D97-AF65-F5344CB8AC3E}">
        <p14:creationId xmlns:p14="http://schemas.microsoft.com/office/powerpoint/2010/main" val="68626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3641"/>
            <a:ext cx="7313612" cy="1143000"/>
          </a:xfrm>
        </p:spPr>
        <p:txBody>
          <a:bodyPr>
            <a:noAutofit/>
          </a:bodyPr>
          <a:lstStyle/>
          <a:p>
            <a:r>
              <a:rPr lang="en-US" sz="3600" dirty="0" smtClean="0"/>
              <a:t>Things to Think about Before Administering a Survey</a:t>
            </a:r>
            <a:endParaRPr lang="en-US" sz="3600" dirty="0"/>
          </a:p>
        </p:txBody>
      </p:sp>
      <p:sp>
        <p:nvSpPr>
          <p:cNvPr id="3" name="Content Placeholder 2"/>
          <p:cNvSpPr>
            <a:spLocks noGrp="1"/>
          </p:cNvSpPr>
          <p:nvPr>
            <p:ph sz="quarter" idx="1"/>
          </p:nvPr>
        </p:nvSpPr>
        <p:spPr>
          <a:xfrm>
            <a:off x="762000" y="1220040"/>
            <a:ext cx="7769225" cy="5172168"/>
          </a:xfrm>
        </p:spPr>
        <p:txBody>
          <a:bodyPr>
            <a:noAutofit/>
          </a:bodyPr>
          <a:lstStyle/>
          <a:p>
            <a:pPr>
              <a:lnSpc>
                <a:spcPct val="80000"/>
              </a:lnSpc>
              <a:spcBef>
                <a:spcPts val="2400"/>
              </a:spcBef>
              <a:buClr>
                <a:srgbClr val="000066"/>
              </a:buClr>
              <a:buSzPct val="100000"/>
              <a:buFont typeface="Wingdings" pitchFamily="2" charset="2"/>
              <a:buChar char="Ø"/>
            </a:pPr>
            <a:r>
              <a:rPr lang="en-US" sz="2300" dirty="0" smtClean="0"/>
              <a:t>Target group: who, where, sampling? </a:t>
            </a:r>
          </a:p>
          <a:p>
            <a:pPr>
              <a:lnSpc>
                <a:spcPct val="80000"/>
              </a:lnSpc>
              <a:spcBef>
                <a:spcPts val="2400"/>
              </a:spcBef>
              <a:buClr>
                <a:srgbClr val="000066"/>
              </a:buClr>
              <a:buSzPct val="100000"/>
              <a:buFont typeface="Wingdings" pitchFamily="2" charset="2"/>
              <a:buChar char="Ø"/>
            </a:pPr>
            <a:r>
              <a:rPr lang="en-US" sz="2300" dirty="0" smtClean="0"/>
              <a:t>Respondent assistance,  A/P consent</a:t>
            </a:r>
          </a:p>
          <a:p>
            <a:pPr>
              <a:lnSpc>
                <a:spcPct val="80000"/>
              </a:lnSpc>
              <a:spcBef>
                <a:spcPts val="2400"/>
              </a:spcBef>
              <a:buClr>
                <a:srgbClr val="000066"/>
              </a:buClr>
              <a:buSzPct val="100000"/>
              <a:buFont typeface="Wingdings" pitchFamily="2" charset="2"/>
              <a:buChar char="Ø"/>
            </a:pPr>
            <a:r>
              <a:rPr lang="en-US" sz="2300" dirty="0" smtClean="0"/>
              <a:t>Type of survey, frequency of administration </a:t>
            </a:r>
          </a:p>
          <a:p>
            <a:pPr>
              <a:lnSpc>
                <a:spcPct val="80000"/>
              </a:lnSpc>
              <a:spcBef>
                <a:spcPts val="2400"/>
              </a:spcBef>
              <a:buClr>
                <a:srgbClr val="000066"/>
              </a:buClr>
              <a:buSzPct val="100000"/>
              <a:buFont typeface="Wingdings" pitchFamily="2" charset="2"/>
              <a:buChar char="Ø"/>
            </a:pPr>
            <a:r>
              <a:rPr lang="en-US" sz="2300" dirty="0" smtClean="0"/>
              <a:t>Anonymity vs. Confidentiality</a:t>
            </a:r>
          </a:p>
          <a:p>
            <a:pPr>
              <a:lnSpc>
                <a:spcPct val="80000"/>
              </a:lnSpc>
              <a:spcBef>
                <a:spcPts val="2400"/>
              </a:spcBef>
              <a:buClr>
                <a:srgbClr val="000066"/>
              </a:buClr>
              <a:buSzPct val="100000"/>
              <a:buFont typeface="Wingdings" pitchFamily="2" charset="2"/>
              <a:buChar char="Ø"/>
            </a:pPr>
            <a:r>
              <a:rPr lang="en-US" sz="2300" dirty="0" smtClean="0"/>
              <a:t>Specific fielding strategies, incentives?</a:t>
            </a:r>
          </a:p>
          <a:p>
            <a:pPr>
              <a:lnSpc>
                <a:spcPct val="80000"/>
              </a:lnSpc>
              <a:spcBef>
                <a:spcPts val="2400"/>
              </a:spcBef>
              <a:buClr>
                <a:srgbClr val="000066"/>
              </a:buClr>
              <a:buSzPct val="100000"/>
              <a:buFont typeface="Wingdings" pitchFamily="2" charset="2"/>
              <a:buChar char="Ø"/>
            </a:pPr>
            <a:r>
              <a:rPr lang="en-US" sz="2300" dirty="0" smtClean="0"/>
              <a:t>Time needed for response</a:t>
            </a:r>
          </a:p>
          <a:p>
            <a:pPr>
              <a:lnSpc>
                <a:spcPct val="80000"/>
              </a:lnSpc>
              <a:spcBef>
                <a:spcPts val="2400"/>
              </a:spcBef>
              <a:buClr>
                <a:srgbClr val="000066"/>
              </a:buClr>
              <a:buSzPct val="100000"/>
              <a:buFont typeface="Wingdings" pitchFamily="2" charset="2"/>
              <a:buChar char="Ø"/>
            </a:pPr>
            <a:r>
              <a:rPr lang="en-US" sz="2300" dirty="0" smtClean="0"/>
              <a:t>Tracking  administration and response</a:t>
            </a:r>
          </a:p>
          <a:p>
            <a:pPr>
              <a:lnSpc>
                <a:spcPct val="80000"/>
              </a:lnSpc>
              <a:spcBef>
                <a:spcPts val="2400"/>
              </a:spcBef>
              <a:buClr>
                <a:srgbClr val="000066"/>
              </a:buClr>
              <a:buSzPct val="100000"/>
              <a:buFont typeface="Wingdings" pitchFamily="2" charset="2"/>
              <a:buChar char="Ø"/>
            </a:pPr>
            <a:r>
              <a:rPr lang="en-US" sz="2300" dirty="0" smtClean="0">
                <a:solidFill>
                  <a:srgbClr val="FF0000"/>
                </a:solidFill>
              </a:rPr>
              <a:t> Data analysis plans</a:t>
            </a:r>
          </a:p>
          <a:p>
            <a:pPr>
              <a:lnSpc>
                <a:spcPct val="80000"/>
              </a:lnSpc>
              <a:spcBef>
                <a:spcPts val="2400"/>
              </a:spcBef>
              <a:buClr>
                <a:srgbClr val="000066"/>
              </a:buClr>
              <a:buSzPct val="100000"/>
              <a:buFont typeface="Wingdings" pitchFamily="2" charset="2"/>
              <a:buChar char="Ø"/>
            </a:pPr>
            <a:r>
              <a:rPr lang="en-US" sz="2300" dirty="0" smtClean="0"/>
              <a:t> Storing and maintaining confidentiality</a:t>
            </a:r>
          </a:p>
        </p:txBody>
      </p:sp>
      <p:pic>
        <p:nvPicPr>
          <p:cNvPr id="80906" name="Picture 10" descr="C:\Users\Anita\AppData\Local\Microsoft\Windows\Temporary Internet Files\Content.IE5\6XOM06AF\MM900234755[1].gif"/>
          <p:cNvPicPr>
            <a:picLocks noChangeAspect="1" noChangeArrowheads="1" noCrop="1"/>
          </p:cNvPicPr>
          <p:nvPr/>
        </p:nvPicPr>
        <p:blipFill>
          <a:blip r:embed="rId2" cstate="print"/>
          <a:srcRect/>
          <a:stretch>
            <a:fillRect/>
          </a:stretch>
        </p:blipFill>
        <p:spPr bwMode="auto">
          <a:xfrm>
            <a:off x="7391400" y="228600"/>
            <a:ext cx="1447800" cy="928688"/>
          </a:xfrm>
          <a:prstGeom prst="rect">
            <a:avLst/>
          </a:prstGeom>
          <a:noFill/>
        </p:spPr>
      </p:pic>
      <p:sp>
        <p:nvSpPr>
          <p:cNvPr id="6" name="Slide Number Placeholder 5"/>
          <p:cNvSpPr>
            <a:spLocks noGrp="1"/>
          </p:cNvSpPr>
          <p:nvPr>
            <p:ph type="sldNum" sz="quarter" idx="12"/>
          </p:nvPr>
        </p:nvSpPr>
        <p:spPr/>
        <p:txBody>
          <a:bodyPr/>
          <a:lstStyle/>
          <a:p>
            <a:r>
              <a:rPr lang="en-US" dirty="0" smtClean="0"/>
              <a:t>25</a:t>
            </a:r>
            <a:endParaRPr lang="en-US" dirty="0"/>
          </a:p>
        </p:txBody>
      </p:sp>
      <p:sp>
        <p:nvSpPr>
          <p:cNvPr id="7" name="TextBox 6"/>
          <p:cNvSpPr txBox="1"/>
          <p:nvPr/>
        </p:nvSpPr>
        <p:spPr>
          <a:xfrm>
            <a:off x="762000" y="620395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42350828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50000"/>
                  </a:schemeClr>
                </a:solidFill>
              </a:rPr>
              <a:t>Interviews:</a:t>
            </a:r>
            <a:endParaRPr lang="en-US" sz="4000" dirty="0">
              <a:solidFill>
                <a:schemeClr val="accent5">
                  <a:lumMod val="50000"/>
                </a:schemeClr>
              </a:solidFill>
            </a:endParaRPr>
          </a:p>
        </p:txBody>
      </p:sp>
      <p:sp>
        <p:nvSpPr>
          <p:cNvPr id="3" name="Content Placeholder 2"/>
          <p:cNvSpPr>
            <a:spLocks noGrp="1"/>
          </p:cNvSpPr>
          <p:nvPr>
            <p:ph sz="quarter" idx="1"/>
          </p:nvPr>
        </p:nvSpPr>
        <p:spPr>
          <a:xfrm>
            <a:off x="457200" y="1219200"/>
            <a:ext cx="8229600" cy="5257800"/>
          </a:xfrm>
        </p:spPr>
        <p:txBody>
          <a:bodyPr>
            <a:normAutofit fontScale="92500" lnSpcReduction="10000"/>
          </a:bodyPr>
          <a:lstStyle/>
          <a:p>
            <a:pPr>
              <a:spcBef>
                <a:spcPts val="1800"/>
              </a:spcBef>
            </a:pPr>
            <a:r>
              <a:rPr lang="en-US" sz="3000" dirty="0" smtClean="0"/>
              <a:t>One-sided conversation with questions mostly pre-determined, but open-ended.</a:t>
            </a:r>
            <a:r>
              <a:rPr lang="en-US" dirty="0" smtClean="0"/>
              <a:t> </a:t>
            </a:r>
          </a:p>
          <a:p>
            <a:pPr>
              <a:spcBef>
                <a:spcPts val="3000"/>
              </a:spcBef>
            </a:pPr>
            <a:r>
              <a:rPr lang="en-US" sz="3000" dirty="0" smtClean="0"/>
              <a:t>Respondent answers in own terms. </a:t>
            </a:r>
          </a:p>
          <a:p>
            <a:pPr>
              <a:spcBef>
                <a:spcPts val="4200"/>
              </a:spcBef>
            </a:pPr>
            <a:r>
              <a:rPr lang="en-US" sz="3000" dirty="0" smtClean="0"/>
              <a:t>Can be conducted </a:t>
            </a:r>
          </a:p>
          <a:p>
            <a:pPr lvl="1"/>
            <a:r>
              <a:rPr lang="en-US" dirty="0" smtClean="0"/>
              <a:t> in person</a:t>
            </a:r>
          </a:p>
          <a:p>
            <a:pPr lvl="1"/>
            <a:r>
              <a:rPr lang="en-US" dirty="0" smtClean="0">
                <a:latin typeface="Trebuchet MS" pitchFamily="34" charset="0"/>
              </a:rPr>
              <a:t> on phone</a:t>
            </a:r>
          </a:p>
          <a:p>
            <a:pPr lvl="1"/>
            <a:r>
              <a:rPr lang="en-US" dirty="0" smtClean="0">
                <a:latin typeface="Trebuchet MS" pitchFamily="34" charset="0"/>
              </a:rPr>
              <a:t> one-on-one, or groups</a:t>
            </a:r>
            <a:endParaRPr lang="en-US" dirty="0" smtClean="0"/>
          </a:p>
          <a:p>
            <a:pPr>
              <a:spcBef>
                <a:spcPts val="3000"/>
              </a:spcBef>
            </a:pPr>
            <a:r>
              <a:rPr lang="en-US" sz="3000" dirty="0" smtClean="0"/>
              <a:t>Instruments are called – protocols, schedules or guides</a:t>
            </a:r>
            <a:endParaRPr lang="en-US" sz="3000" dirty="0"/>
          </a:p>
        </p:txBody>
      </p:sp>
      <p:sp>
        <p:nvSpPr>
          <p:cNvPr id="4" name="TextBox 3"/>
          <p:cNvSpPr txBox="1"/>
          <p:nvPr/>
        </p:nvSpPr>
        <p:spPr>
          <a:xfrm>
            <a:off x="4800600" y="2949684"/>
            <a:ext cx="4191000" cy="2246769"/>
          </a:xfrm>
          <a:prstGeom prst="rect">
            <a:avLst/>
          </a:prstGeom>
          <a:noFill/>
        </p:spPr>
        <p:txBody>
          <a:bodyPr wrap="square" rtlCol="0">
            <a:spAutoFit/>
          </a:bodyPr>
          <a:lstStyle/>
          <a:p>
            <a:r>
              <a:rPr lang="en-US" sz="2000" dirty="0" smtClean="0"/>
              <a:t>           </a:t>
            </a:r>
            <a:r>
              <a:rPr lang="en-US" sz="2000" b="1" dirty="0" smtClean="0">
                <a:solidFill>
                  <a:srgbClr val="FF0000"/>
                </a:solidFill>
              </a:rPr>
              <a:t>USE INTERVIEWS TO:</a:t>
            </a:r>
          </a:p>
          <a:p>
            <a:r>
              <a:rPr lang="en-US" sz="2000" dirty="0" smtClean="0"/>
              <a:t>Study attitudes and perceptions</a:t>
            </a:r>
          </a:p>
          <a:p>
            <a:r>
              <a:rPr lang="en-US" sz="2000" dirty="0" smtClean="0">
                <a:solidFill>
                  <a:srgbClr val="0033CC"/>
                </a:solidFill>
              </a:rPr>
              <a:t>Collect self-reported assessment </a:t>
            </a:r>
          </a:p>
          <a:p>
            <a:r>
              <a:rPr lang="en-US" sz="2000" dirty="0" smtClean="0">
                <a:solidFill>
                  <a:srgbClr val="0033CC"/>
                </a:solidFill>
              </a:rPr>
              <a:t> of changes in response to program</a:t>
            </a:r>
          </a:p>
          <a:p>
            <a:r>
              <a:rPr lang="en-US" sz="2000" dirty="0" smtClean="0"/>
              <a:t>Collect program assessments</a:t>
            </a:r>
          </a:p>
          <a:p>
            <a:r>
              <a:rPr lang="en-US" sz="2000" dirty="0" smtClean="0">
                <a:solidFill>
                  <a:srgbClr val="0033CC"/>
                </a:solidFill>
              </a:rPr>
              <a:t>Document program implementation</a:t>
            </a:r>
          </a:p>
          <a:p>
            <a:r>
              <a:rPr lang="en-US" sz="2000" dirty="0" smtClean="0"/>
              <a:t>Determine changes over time</a:t>
            </a:r>
            <a:r>
              <a:rPr lang="en-US" sz="2000" dirty="0" smtClean="0">
                <a:solidFill>
                  <a:srgbClr val="0033CC"/>
                </a:solidFill>
              </a:rPr>
              <a:t>. </a:t>
            </a:r>
            <a:endParaRPr lang="en-US" sz="2000" dirty="0">
              <a:solidFill>
                <a:srgbClr val="0033CC"/>
              </a:solidFill>
            </a:endParaRPr>
          </a:p>
        </p:txBody>
      </p:sp>
      <p:sp>
        <p:nvSpPr>
          <p:cNvPr id="5" name="Slide Number Placeholder 4"/>
          <p:cNvSpPr>
            <a:spLocks noGrp="1"/>
          </p:cNvSpPr>
          <p:nvPr>
            <p:ph type="sldNum" sz="quarter" idx="12"/>
          </p:nvPr>
        </p:nvSpPr>
        <p:spPr/>
        <p:txBody>
          <a:bodyPr/>
          <a:lstStyle/>
          <a:p>
            <a:r>
              <a:rPr lang="en-US" dirty="0" smtClean="0"/>
              <a:t>26</a:t>
            </a:r>
            <a:endParaRPr lang="en-US" dirty="0"/>
          </a:p>
        </p:txBody>
      </p:sp>
      <p:sp>
        <p:nvSpPr>
          <p:cNvPr id="7" name="TextBox 6"/>
          <p:cNvSpPr txBox="1"/>
          <p:nvPr/>
        </p:nvSpPr>
        <p:spPr>
          <a:xfrm>
            <a:off x="762000" y="620395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27059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482249"/>
            <a:ext cx="8686800" cy="4657090"/>
          </a:xfrm>
          <a:solidFill>
            <a:schemeClr val="bg1"/>
          </a:solidFill>
        </p:spPr>
        <p:txBody>
          <a:bodyPr>
            <a:normAutofit fontScale="85000" lnSpcReduction="10000"/>
          </a:bodyPr>
          <a:lstStyle/>
          <a:p>
            <a:r>
              <a:rPr lang="en-US" sz="2000" i="1" dirty="0"/>
              <a:t>Lifespan recognizes it can’t do everything on its own.  We need increased access to patients that would benefit from our services.  We needed to partner with a medical provider and to establish that our services are meaningful and viable to the medical community.</a:t>
            </a:r>
            <a:r>
              <a:rPr lang="en-US" sz="2000" b="1" dirty="0"/>
              <a:t> </a:t>
            </a:r>
            <a:r>
              <a:rPr lang="en-US" sz="1300" b="1" dirty="0"/>
              <a:t>Lifespan COO</a:t>
            </a:r>
          </a:p>
          <a:p>
            <a:pPr marL="0" indent="0">
              <a:buNone/>
            </a:pPr>
            <a:endParaRPr lang="en-US" sz="2400" i="1" dirty="0" smtClean="0"/>
          </a:p>
          <a:p>
            <a:endParaRPr lang="en-US" sz="2400" i="1" dirty="0"/>
          </a:p>
          <a:p>
            <a:pPr marL="0" indent="0">
              <a:buNone/>
            </a:pPr>
            <a:endParaRPr lang="en-US" sz="2400" i="1" dirty="0" smtClean="0"/>
          </a:p>
          <a:p>
            <a:endParaRPr lang="en-US" sz="2400" i="1" dirty="0" smtClean="0"/>
          </a:p>
          <a:p>
            <a:endParaRPr lang="en-US" sz="2000" i="1" dirty="0" smtClean="0"/>
          </a:p>
          <a:p>
            <a:endParaRPr lang="en-US" sz="2000" i="1" dirty="0" smtClean="0"/>
          </a:p>
          <a:p>
            <a:r>
              <a:rPr lang="en-US" sz="2000" i="1" dirty="0"/>
              <a:t>It was clear to us that the medical home would only thrive with a robust medical neighborhood - we need to partner with outside agencies.  In this case we need specifically to partner with Lifespan – a group of people who do this all the time, have figured this out and have programs in place, but need a steady stream of referrals.  Both organizations had something each other needed.  Culturally the two organizations are very well suited, and the partnership just flourished from there. </a:t>
            </a:r>
            <a:r>
              <a:rPr lang="en-US" sz="2000" dirty="0"/>
              <a:t> </a:t>
            </a:r>
            <a:r>
              <a:rPr lang="en-US" sz="1300" b="1" dirty="0"/>
              <a:t>URMC Medical Director  for the URMC Center for Primary Care</a:t>
            </a:r>
            <a:endParaRPr lang="en-US" sz="1300" b="1" i="1" dirty="0"/>
          </a:p>
        </p:txBody>
      </p:sp>
      <p:sp>
        <p:nvSpPr>
          <p:cNvPr id="2" name="Title 1"/>
          <p:cNvSpPr>
            <a:spLocks noGrp="1"/>
          </p:cNvSpPr>
          <p:nvPr>
            <p:ph type="title"/>
          </p:nvPr>
        </p:nvSpPr>
        <p:spPr>
          <a:noFill/>
        </p:spPr>
        <p:txBody>
          <a:bodyPr/>
          <a:lstStyle/>
          <a:p>
            <a:r>
              <a:rPr lang="en-US" sz="3600" dirty="0" smtClean="0"/>
              <a:t>Excerpts from Partner Interviews</a:t>
            </a:r>
            <a:endParaRPr lang="en-US" sz="2400" i="1" dirty="0"/>
          </a:p>
        </p:txBody>
      </p:sp>
      <p:sp>
        <p:nvSpPr>
          <p:cNvPr id="4" name="Slide Number Placeholder 3"/>
          <p:cNvSpPr>
            <a:spLocks noGrp="1"/>
          </p:cNvSpPr>
          <p:nvPr>
            <p:ph type="sldNum" sz="quarter" idx="12"/>
          </p:nvPr>
        </p:nvSpPr>
        <p:spPr/>
        <p:txBody>
          <a:bodyPr/>
          <a:lstStyle/>
          <a:p>
            <a:r>
              <a:rPr lang="en-US" dirty="0" smtClean="0"/>
              <a:t>27</a:t>
            </a:r>
            <a:endParaRPr lang="en-US" dirty="0"/>
          </a:p>
        </p:txBody>
      </p:sp>
      <p:sp>
        <p:nvSpPr>
          <p:cNvPr id="6" name="TextBox 5"/>
          <p:cNvSpPr txBox="1"/>
          <p:nvPr/>
        </p:nvSpPr>
        <p:spPr>
          <a:xfrm>
            <a:off x="762000" y="620395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pic>
        <p:nvPicPr>
          <p:cNvPr id="3074" name="Picture 2" descr="https://encrypted-tbn2.gstatic.com/images?q=tbn:ANd9GcTMeiBkXLo0X8xdgZqc83R8XvSJjXHWgA3HSDZGoVcw0nBbMf4pw5Snxfc"/>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90800"/>
            <a:ext cx="28194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Triangle 9"/>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31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50000"/>
                  </a:schemeClr>
                </a:solidFill>
              </a:rPr>
              <a:t>Observations:</a:t>
            </a:r>
            <a:endParaRPr lang="en-US" sz="4000" dirty="0">
              <a:solidFill>
                <a:schemeClr val="accent5">
                  <a:lumMod val="50000"/>
                </a:schemeClr>
              </a:solidFill>
            </a:endParaRPr>
          </a:p>
        </p:txBody>
      </p:sp>
      <p:sp>
        <p:nvSpPr>
          <p:cNvPr id="3" name="Content Placeholder 2"/>
          <p:cNvSpPr>
            <a:spLocks noGrp="1"/>
          </p:cNvSpPr>
          <p:nvPr>
            <p:ph sz="quarter" idx="1"/>
          </p:nvPr>
        </p:nvSpPr>
        <p:spPr>
          <a:xfrm>
            <a:off x="537882" y="1143000"/>
            <a:ext cx="8229600" cy="5257800"/>
          </a:xfrm>
        </p:spPr>
        <p:txBody>
          <a:bodyPr>
            <a:normAutofit fontScale="92500" lnSpcReduction="20000"/>
          </a:bodyPr>
          <a:lstStyle/>
          <a:p>
            <a:pPr>
              <a:spcBef>
                <a:spcPts val="1800"/>
              </a:spcBef>
            </a:pPr>
            <a:r>
              <a:rPr lang="en-US" sz="3000" dirty="0" smtClean="0"/>
              <a:t>Observations are conducted to view and hear actual program activities. </a:t>
            </a:r>
          </a:p>
          <a:p>
            <a:pPr>
              <a:spcBef>
                <a:spcPts val="3000"/>
              </a:spcBef>
            </a:pPr>
            <a:r>
              <a:rPr lang="en-US" sz="3000" dirty="0" smtClean="0"/>
              <a:t>Users of reports will know what and how events occur. </a:t>
            </a:r>
          </a:p>
          <a:p>
            <a:pPr>
              <a:spcBef>
                <a:spcPts val="4200"/>
              </a:spcBef>
            </a:pPr>
            <a:r>
              <a:rPr lang="en-US" sz="3000" dirty="0" smtClean="0"/>
              <a:t>Can be focused on</a:t>
            </a:r>
          </a:p>
          <a:p>
            <a:pPr lvl="1"/>
            <a:r>
              <a:rPr lang="en-US" dirty="0" smtClean="0"/>
              <a:t> programs overall</a:t>
            </a:r>
          </a:p>
          <a:p>
            <a:pPr lvl="1"/>
            <a:r>
              <a:rPr lang="en-US" dirty="0" smtClean="0">
                <a:latin typeface="Trebuchet MS" pitchFamily="34" charset="0"/>
              </a:rPr>
              <a:t> participants</a:t>
            </a:r>
          </a:p>
          <a:p>
            <a:pPr lvl="1"/>
            <a:r>
              <a:rPr lang="en-US" dirty="0" smtClean="0">
                <a:latin typeface="Trebuchet MS" pitchFamily="34" charset="0"/>
              </a:rPr>
              <a:t> pre-selected features</a:t>
            </a:r>
            <a:endParaRPr lang="en-US" dirty="0" smtClean="0"/>
          </a:p>
          <a:p>
            <a:pPr>
              <a:spcBef>
                <a:spcPts val="3000"/>
              </a:spcBef>
            </a:pPr>
            <a:r>
              <a:rPr lang="en-US" sz="3000" dirty="0" smtClean="0"/>
              <a:t>Instruments are called – protocols, guides, checklists</a:t>
            </a:r>
            <a:endParaRPr lang="en-US" sz="3000" dirty="0"/>
          </a:p>
        </p:txBody>
      </p:sp>
      <p:sp>
        <p:nvSpPr>
          <p:cNvPr id="4" name="TextBox 3"/>
          <p:cNvSpPr txBox="1"/>
          <p:nvPr/>
        </p:nvSpPr>
        <p:spPr>
          <a:xfrm>
            <a:off x="4572000" y="3048000"/>
            <a:ext cx="3886200" cy="1938992"/>
          </a:xfrm>
          <a:prstGeom prst="rect">
            <a:avLst/>
          </a:prstGeom>
          <a:noFill/>
        </p:spPr>
        <p:txBody>
          <a:bodyPr wrap="square" rtlCol="0">
            <a:spAutoFit/>
          </a:bodyPr>
          <a:lstStyle/>
          <a:p>
            <a:r>
              <a:rPr lang="en-US" sz="2000" dirty="0" smtClean="0"/>
              <a:t>   </a:t>
            </a:r>
            <a:r>
              <a:rPr lang="en-US" sz="2000" b="1" dirty="0" smtClean="0">
                <a:solidFill>
                  <a:srgbClr val="FF0000"/>
                </a:solidFill>
              </a:rPr>
              <a:t>USE OBSERVATIONS TO:</a:t>
            </a:r>
          </a:p>
          <a:p>
            <a:r>
              <a:rPr lang="en-US" sz="2000" dirty="0" smtClean="0"/>
              <a:t>Document program implementation</a:t>
            </a:r>
          </a:p>
          <a:p>
            <a:r>
              <a:rPr lang="en-US" sz="2000" dirty="0" smtClean="0">
                <a:solidFill>
                  <a:srgbClr val="0033CC"/>
                </a:solidFill>
              </a:rPr>
              <a:t>Witness levels of skill/ability, program practices, behaviors </a:t>
            </a:r>
            <a:r>
              <a:rPr lang="en-US" sz="2000" dirty="0" smtClean="0"/>
              <a:t>Determine changes over time</a:t>
            </a:r>
            <a:r>
              <a:rPr lang="en-US" sz="2000" dirty="0" smtClean="0">
                <a:solidFill>
                  <a:srgbClr val="0033CC"/>
                </a:solidFill>
              </a:rPr>
              <a:t>. </a:t>
            </a:r>
            <a:endParaRPr lang="en-US" sz="2000" dirty="0">
              <a:solidFill>
                <a:srgbClr val="0033CC"/>
              </a:solidFill>
            </a:endParaRPr>
          </a:p>
        </p:txBody>
      </p:sp>
      <p:sp>
        <p:nvSpPr>
          <p:cNvPr id="5" name="Slide Number Placeholder 4"/>
          <p:cNvSpPr>
            <a:spLocks noGrp="1"/>
          </p:cNvSpPr>
          <p:nvPr>
            <p:ph type="sldNum" sz="quarter" idx="12"/>
          </p:nvPr>
        </p:nvSpPr>
        <p:spPr/>
        <p:txBody>
          <a:bodyPr/>
          <a:lstStyle/>
          <a:p>
            <a:r>
              <a:rPr lang="en-US" dirty="0" smtClean="0"/>
              <a:t>28</a:t>
            </a:r>
            <a:endParaRPr lang="en-US" dirty="0"/>
          </a:p>
        </p:txBody>
      </p:sp>
      <p:sp>
        <p:nvSpPr>
          <p:cNvPr id="7" name="TextBox 6"/>
          <p:cNvSpPr txBox="1"/>
          <p:nvPr/>
        </p:nvSpPr>
        <p:spPr>
          <a:xfrm>
            <a:off x="762000" y="620395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39170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G_4820.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685800" y="304800"/>
            <a:ext cx="7874000" cy="5905500"/>
          </a:xfrm>
          <a:prstGeom prst="rect">
            <a:avLst/>
          </a:prstGeom>
        </p:spPr>
      </p:pic>
    </p:spTree>
    <p:extLst>
      <p:ext uri="{BB962C8B-B14F-4D97-AF65-F5344CB8AC3E}">
        <p14:creationId xmlns:p14="http://schemas.microsoft.com/office/powerpoint/2010/main" val="18516785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14375" y="274638"/>
            <a:ext cx="7715250" cy="868362"/>
          </a:xfrm>
        </p:spPr>
        <p:txBody>
          <a:bodyPr/>
          <a:lstStyle/>
          <a:p>
            <a:pPr algn="l"/>
            <a:r>
              <a:rPr lang="en-US" sz="4000" dirty="0" smtClean="0">
                <a:solidFill>
                  <a:schemeClr val="accent5">
                    <a:lumMod val="50000"/>
                  </a:schemeClr>
                </a:solidFill>
              </a:rPr>
              <a:t>        Record </a:t>
            </a:r>
            <a:r>
              <a:rPr lang="en-US" sz="4000" dirty="0">
                <a:solidFill>
                  <a:schemeClr val="accent5">
                    <a:lumMod val="50000"/>
                  </a:schemeClr>
                </a:solidFill>
              </a:rPr>
              <a:t>Reviews</a:t>
            </a:r>
            <a:r>
              <a:rPr lang="en-US" sz="3600" dirty="0">
                <a:solidFill>
                  <a:schemeClr val="accent5">
                    <a:lumMod val="50000"/>
                  </a:schemeClr>
                </a:solidFill>
                <a:latin typeface="Trebuchet MS" charset="0"/>
              </a:rPr>
              <a:t>:</a:t>
            </a:r>
          </a:p>
        </p:txBody>
      </p:sp>
      <p:sp>
        <p:nvSpPr>
          <p:cNvPr id="14339" name="Content Placeholder 2"/>
          <p:cNvSpPr>
            <a:spLocks noGrp="1"/>
          </p:cNvSpPr>
          <p:nvPr>
            <p:ph sz="quarter" idx="1"/>
          </p:nvPr>
        </p:nvSpPr>
        <p:spPr>
          <a:xfrm>
            <a:off x="714375" y="1747376"/>
            <a:ext cx="7929563" cy="4419600"/>
          </a:xfrm>
        </p:spPr>
        <p:txBody>
          <a:bodyPr/>
          <a:lstStyle/>
          <a:p>
            <a:pPr>
              <a:spcBef>
                <a:spcPts val="1688"/>
              </a:spcBef>
            </a:pPr>
            <a:r>
              <a:rPr lang="en-US" sz="2600" dirty="0">
                <a:latin typeface="Trebuchet MS" charset="0"/>
              </a:rPr>
              <a:t>Accessing existing internal information, or information collected for other purposes.  </a:t>
            </a:r>
          </a:p>
          <a:p>
            <a:pPr>
              <a:spcBef>
                <a:spcPts val="5063"/>
              </a:spcBef>
            </a:pPr>
            <a:r>
              <a:rPr lang="en-US" sz="2600" dirty="0">
                <a:latin typeface="Trebuchet MS" charset="0"/>
              </a:rPr>
              <a:t>Can be focused on</a:t>
            </a:r>
          </a:p>
          <a:p>
            <a:pPr lvl="1"/>
            <a:r>
              <a:rPr lang="en-US" dirty="0" smtClean="0">
                <a:latin typeface="Trebuchet MS" charset="0"/>
              </a:rPr>
              <a:t> </a:t>
            </a:r>
            <a:r>
              <a:rPr lang="en-US" sz="2400" dirty="0" smtClean="0">
                <a:latin typeface="Trebuchet MS" charset="0"/>
              </a:rPr>
              <a:t>own records</a:t>
            </a:r>
          </a:p>
          <a:p>
            <a:pPr lvl="1"/>
            <a:r>
              <a:rPr lang="en-US" sz="2400" dirty="0" smtClean="0">
                <a:latin typeface="Trebuchet MS" charset="0"/>
              </a:rPr>
              <a:t> records of other orgs</a:t>
            </a:r>
          </a:p>
          <a:p>
            <a:pPr lvl="1"/>
            <a:r>
              <a:rPr lang="en-US" sz="2400" dirty="0" smtClean="0">
                <a:latin typeface="Trebuchet MS" charset="0"/>
              </a:rPr>
              <a:t> adding questions to existing docs</a:t>
            </a:r>
          </a:p>
          <a:p>
            <a:pPr>
              <a:spcBef>
                <a:spcPts val="2813"/>
              </a:spcBef>
            </a:pPr>
            <a:r>
              <a:rPr lang="en-US" sz="2600" dirty="0">
                <a:latin typeface="Trebuchet MS" charset="0"/>
              </a:rPr>
              <a:t>Instruments are called – protocols</a:t>
            </a:r>
          </a:p>
        </p:txBody>
      </p:sp>
      <p:sp>
        <p:nvSpPr>
          <p:cNvPr id="4" name="TextBox 3"/>
          <p:cNvSpPr txBox="1">
            <a:spLocks noChangeArrowheads="1"/>
          </p:cNvSpPr>
          <p:nvPr/>
        </p:nvSpPr>
        <p:spPr bwMode="auto">
          <a:xfrm>
            <a:off x="5107781" y="2675037"/>
            <a:ext cx="3786188" cy="1823576"/>
          </a:xfrm>
          <a:prstGeom prst="rect">
            <a:avLst/>
          </a:prstGeom>
          <a:noFill/>
          <a:ln w="9525">
            <a:noFill/>
            <a:miter lim="800000"/>
            <a:headEnd/>
            <a:tailEnd/>
          </a:ln>
        </p:spPr>
        <p:txBody>
          <a:bodyPr>
            <a:spAutoFit/>
          </a:bodyPr>
          <a:lstStyle/>
          <a:p>
            <a:r>
              <a:rPr lang="en-US" sz="1875" dirty="0">
                <a:latin typeface="Trebuchet MS" charset="0"/>
              </a:rPr>
              <a:t>   </a:t>
            </a:r>
            <a:r>
              <a:rPr lang="en-US" sz="1875" b="1" dirty="0">
                <a:solidFill>
                  <a:srgbClr val="FF0000"/>
                </a:solidFill>
                <a:latin typeface="Trebuchet MS" charset="0"/>
              </a:rPr>
              <a:t>USE REC REVIEW TO:</a:t>
            </a:r>
          </a:p>
          <a:p>
            <a:r>
              <a:rPr lang="en-US" sz="1875" dirty="0">
                <a:latin typeface="Trebuchet MS" charset="0"/>
              </a:rPr>
              <a:t>Collect some behavioral reports</a:t>
            </a:r>
          </a:p>
          <a:p>
            <a:r>
              <a:rPr lang="en-US" sz="1875" dirty="0">
                <a:solidFill>
                  <a:srgbClr val="0033CC"/>
                </a:solidFill>
                <a:latin typeface="Trebuchet MS" charset="0"/>
              </a:rPr>
              <a:t>Conduct tests, collect test results</a:t>
            </a:r>
          </a:p>
          <a:p>
            <a:r>
              <a:rPr lang="en-US" sz="1875" u="sng" dirty="0">
                <a:latin typeface="Trebuchet MS" charset="0"/>
              </a:rPr>
              <a:t>Verify self-reported data</a:t>
            </a:r>
            <a:r>
              <a:rPr lang="en-US" sz="1875" b="1" dirty="0">
                <a:latin typeface="Trebuchet MS" charset="0"/>
              </a:rPr>
              <a:t>  </a:t>
            </a:r>
          </a:p>
          <a:p>
            <a:r>
              <a:rPr lang="en-US" sz="1875" dirty="0">
                <a:solidFill>
                  <a:srgbClr val="0033CC"/>
                </a:solidFill>
                <a:latin typeface="Trebuchet MS" charset="0"/>
              </a:rPr>
              <a:t>Determine changes over time </a:t>
            </a:r>
          </a:p>
        </p:txBody>
      </p:sp>
      <p:pic>
        <p:nvPicPr>
          <p:cNvPr id="9" name="Picture 41" descr="C:\Users\Anita\AppData\Local\Microsoft\Windows\Temporary Internet Files\Content.IE5\JZNG2N8N\MP9002020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0"/>
            <a:ext cx="27432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62000" y="620395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1"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2" name="Slide Number Placeholder 3"/>
          <p:cNvSpPr>
            <a:spLocks noGrp="1"/>
          </p:cNvSpPr>
          <p:nvPr>
            <p:ph type="sldNum" sz="quarter" idx="12"/>
          </p:nvPr>
        </p:nvSpPr>
        <p:spPr>
          <a:xfrm>
            <a:off x="6553200" y="6245225"/>
            <a:ext cx="2133600" cy="476250"/>
          </a:xfrm>
        </p:spPr>
        <p:txBody>
          <a:bodyPr/>
          <a:lstStyle/>
          <a:p>
            <a:r>
              <a:rPr lang="en-US" dirty="0" smtClean="0"/>
              <a:t>29</a:t>
            </a:r>
          </a:p>
          <a:p>
            <a:endParaRPr lang="en-US" dirty="0"/>
          </a:p>
        </p:txBody>
      </p:sp>
    </p:spTree>
    <p:extLst>
      <p:ext uri="{BB962C8B-B14F-4D97-AF65-F5344CB8AC3E}">
        <p14:creationId xmlns:p14="http://schemas.microsoft.com/office/powerpoint/2010/main" val="15028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868362"/>
          </a:xfrm>
        </p:spPr>
        <p:txBody>
          <a:bodyPr>
            <a:noAutofit/>
          </a:bodyPr>
          <a:lstStyle/>
          <a:p>
            <a:pPr>
              <a:defRPr/>
            </a:pPr>
            <a:r>
              <a:rPr lang="en-US" sz="3600" dirty="0" smtClean="0">
                <a:solidFill>
                  <a:schemeClr val="accent2"/>
                </a:solidFill>
                <a:latin typeface="+mn-lt"/>
                <a:ea typeface="ＭＳ Ｐゴシック" panose="020B0600070205080204" pitchFamily="34" charset="-128"/>
              </a:rPr>
              <a:t>What kinds of data can you collect through record reviews?</a:t>
            </a:r>
          </a:p>
        </p:txBody>
      </p:sp>
      <p:sp>
        <p:nvSpPr>
          <p:cNvPr id="17411" name="Content Placeholder 2"/>
          <p:cNvSpPr>
            <a:spLocks noGrp="1"/>
          </p:cNvSpPr>
          <p:nvPr>
            <p:ph sz="quarter" idx="1"/>
          </p:nvPr>
        </p:nvSpPr>
        <p:spPr>
          <a:xfrm>
            <a:off x="457200" y="1219200"/>
            <a:ext cx="8458200" cy="5257800"/>
          </a:xfrm>
        </p:spPr>
        <p:txBody>
          <a:bodyPr/>
          <a:lstStyle/>
          <a:p>
            <a:r>
              <a:rPr lang="en-US" sz="2800" b="1" dirty="0" smtClean="0">
                <a:ea typeface="ＭＳ Ｐゴシック" panose="020B0600070205080204" pitchFamily="34" charset="-128"/>
              </a:rPr>
              <a:t>Background information about participants</a:t>
            </a:r>
            <a:r>
              <a:rPr lang="en-US" sz="2800" dirty="0" smtClean="0">
                <a:ea typeface="ＭＳ Ｐゴシック" panose="020B0600070205080204" pitchFamily="34" charset="-128"/>
              </a:rPr>
              <a:t> </a:t>
            </a:r>
            <a:r>
              <a:rPr lang="en-US" sz="2000" dirty="0" smtClean="0">
                <a:ea typeface="ＭＳ Ｐゴシック" panose="020B0600070205080204" pitchFamily="34" charset="-128"/>
              </a:rPr>
              <a:t>(e.g., race/ethnicity, age, gender, ed. level, location, living arrangements) </a:t>
            </a:r>
          </a:p>
          <a:p>
            <a:r>
              <a:rPr lang="en-US" sz="2800" b="1" dirty="0" smtClean="0">
                <a:ea typeface="ＭＳ Ｐゴシック" panose="020B0600070205080204" pitchFamily="34" charset="-128"/>
              </a:rPr>
              <a:t>Status information about participants</a:t>
            </a:r>
            <a:r>
              <a:rPr lang="en-US" sz="2800" dirty="0" smtClean="0">
                <a:ea typeface="ＭＳ Ｐゴシック" panose="020B0600070205080204" pitchFamily="34" charset="-128"/>
              </a:rPr>
              <a:t> </a:t>
            </a:r>
            <a:r>
              <a:rPr lang="en-US" sz="2000" dirty="0" smtClean="0">
                <a:ea typeface="ＭＳ Ｐゴシック" panose="020B0600070205080204" pitchFamily="34" charset="-128"/>
              </a:rPr>
              <a:t>(e.g., whether and how much they are working or volunteering, what their income levels are, how they are insured, whether they have a caregiver, whether they have visited the ED recently)</a:t>
            </a:r>
          </a:p>
          <a:p>
            <a:r>
              <a:rPr lang="en-US" sz="2800" b="1" dirty="0" smtClean="0">
                <a:ea typeface="ＭＳ Ｐゴシック" panose="020B0600070205080204" pitchFamily="34" charset="-128"/>
              </a:rPr>
              <a:t>Behavioral data</a:t>
            </a:r>
            <a:r>
              <a:rPr lang="en-US" sz="2800" dirty="0" smtClean="0">
                <a:ea typeface="ＭＳ Ｐゴシック" panose="020B0600070205080204" pitchFamily="34" charset="-128"/>
              </a:rPr>
              <a:t> </a:t>
            </a:r>
            <a:r>
              <a:rPr lang="en-US" sz="2000" dirty="0" smtClean="0">
                <a:ea typeface="ＭＳ Ｐゴシック" panose="020B0600070205080204" pitchFamily="34" charset="-128"/>
              </a:rPr>
              <a:t>(e.g., program attendance, program service utilization</a:t>
            </a:r>
            <a:r>
              <a:rPr lang="en-US" sz="2000" i="1" dirty="0" smtClean="0">
                <a:ea typeface="ＭＳ Ｐゴシック" panose="020B0600070205080204" pitchFamily="34" charset="-128"/>
              </a:rPr>
              <a:t>)</a:t>
            </a:r>
            <a:endParaRPr lang="en-US" sz="2000" dirty="0" smtClean="0">
              <a:ea typeface="ＭＳ Ｐゴシック" panose="020B0600070205080204" pitchFamily="34" charset="-128"/>
            </a:endParaRPr>
          </a:p>
          <a:p>
            <a:r>
              <a:rPr lang="en-US" sz="2800" b="1" dirty="0" smtClean="0">
                <a:ea typeface="ＭＳ Ｐゴシック" panose="020B0600070205080204" pitchFamily="34" charset="-128"/>
              </a:rPr>
              <a:t>Test results</a:t>
            </a:r>
            <a:r>
              <a:rPr lang="en-US" sz="2800" dirty="0" smtClean="0">
                <a:ea typeface="ＭＳ Ｐゴシック" panose="020B0600070205080204" pitchFamily="34" charset="-128"/>
              </a:rPr>
              <a:t> </a:t>
            </a:r>
            <a:r>
              <a:rPr lang="en-US" sz="2000" dirty="0" smtClean="0">
                <a:ea typeface="ＭＳ Ｐゴシック" panose="020B0600070205080204" pitchFamily="34" charset="-128"/>
              </a:rPr>
              <a:t>(e.g., medical test results such as MAHC 10 screening, immunization status, TB test results; aptitude test scores)</a:t>
            </a:r>
          </a:p>
          <a:p>
            <a:r>
              <a:rPr lang="en-US" sz="2800" b="1" dirty="0" smtClean="0">
                <a:ea typeface="ＭＳ Ｐゴシック" panose="020B0600070205080204" pitchFamily="34" charset="-128"/>
              </a:rPr>
              <a:t>Other outcome data </a:t>
            </a:r>
            <a:r>
              <a:rPr lang="en-US" sz="2000" dirty="0" smtClean="0">
                <a:ea typeface="ＭＳ Ｐゴシック" panose="020B0600070205080204" pitchFamily="34" charset="-128"/>
              </a:rPr>
              <a:t>(e.g., health or psychological assessments, home visit results)</a:t>
            </a:r>
          </a:p>
          <a:p>
            <a:pPr>
              <a:spcBef>
                <a:spcPts val="1800"/>
              </a:spcBef>
            </a:pPr>
            <a:endParaRPr lang="en-US" sz="2800" dirty="0" smtClean="0">
              <a:ea typeface="ＭＳ Ｐゴシック" panose="020B0600070205080204" pitchFamily="34" charset="-128"/>
            </a:endParaRPr>
          </a:p>
        </p:txBody>
      </p:sp>
      <p:sp>
        <p:nvSpPr>
          <p:cNvPr id="7" name="TextBox 6"/>
          <p:cNvSpPr txBox="1"/>
          <p:nvPr/>
        </p:nvSpPr>
        <p:spPr>
          <a:xfrm>
            <a:off x="762000" y="620395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30</a:t>
            </a:r>
            <a:endParaRPr lang="en-US" dirty="0"/>
          </a:p>
        </p:txBody>
      </p:sp>
    </p:spTree>
    <p:extLst>
      <p:ext uri="{BB962C8B-B14F-4D97-AF65-F5344CB8AC3E}">
        <p14:creationId xmlns:p14="http://schemas.microsoft.com/office/powerpoint/2010/main" val="2392680549"/>
      </p:ext>
    </p:extLst>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14375" y="275332"/>
            <a:ext cx="7715250" cy="724793"/>
          </a:xfrm>
        </p:spPr>
        <p:txBody>
          <a:bodyPr/>
          <a:lstStyle/>
          <a:p>
            <a:r>
              <a:rPr lang="en-US" sz="3000" b="1" dirty="0">
                <a:solidFill>
                  <a:schemeClr val="accent2"/>
                </a:solidFill>
                <a:latin typeface="+mn-lt"/>
              </a:rPr>
              <a:t>Record Review </a:t>
            </a:r>
            <a:r>
              <a:rPr lang="en-US" sz="3000" b="1" dirty="0" smtClean="0">
                <a:solidFill>
                  <a:schemeClr val="accent2"/>
                </a:solidFill>
                <a:latin typeface="+mn-lt"/>
              </a:rPr>
              <a:t>Analysis: Dummy Table</a:t>
            </a:r>
            <a:endParaRPr lang="en-US" sz="3000" b="1" dirty="0">
              <a:solidFill>
                <a:schemeClr val="accent2"/>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142354208"/>
              </p:ext>
            </p:extLst>
          </p:nvPr>
        </p:nvGraphicFramePr>
        <p:xfrm>
          <a:off x="785813" y="1000125"/>
          <a:ext cx="7643810" cy="5095875"/>
        </p:xfrm>
        <a:graphic>
          <a:graphicData uri="http://schemas.openxmlformats.org/drawingml/2006/table">
            <a:tbl>
              <a:tblPr/>
              <a:tblGrid>
                <a:gridCol w="2654678"/>
                <a:gridCol w="835299"/>
                <a:gridCol w="820193"/>
                <a:gridCol w="844361"/>
                <a:gridCol w="827745"/>
                <a:gridCol w="947160"/>
                <a:gridCol w="714374"/>
              </a:tblGrid>
              <a:tr h="516878">
                <a:tc>
                  <a:txBody>
                    <a:bodyPr/>
                    <a:lstStyle/>
                    <a:p>
                      <a:pPr marL="0" marR="0" algn="l">
                        <a:lnSpc>
                          <a:spcPct val="115000"/>
                        </a:lnSpc>
                        <a:spcBef>
                          <a:spcPts val="0"/>
                        </a:spcBef>
                        <a:spcAft>
                          <a:spcPts val="0"/>
                        </a:spcAft>
                      </a:pPr>
                      <a:endParaRPr lang="en-US" sz="1600" dirty="0">
                        <a:latin typeface="Calibri"/>
                        <a:ea typeface="Calibri"/>
                        <a:cs typeface="Times New Roman"/>
                      </a:endParaRPr>
                    </a:p>
                  </a:txBody>
                  <a:tcPr marL="56030" marR="56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CDR</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Times New Roman"/>
                        </a:rPr>
                        <a:t>EF</a:t>
                      </a: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MHA</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MS</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CENTRAL</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alibri"/>
                          <a:ea typeface="Calibri"/>
                          <a:cs typeface="Times New Roman"/>
                        </a:rPr>
                        <a:t>TOTAL</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dirty="0" smtClean="0">
                          <a:latin typeface="Calibri"/>
                          <a:ea typeface="Calibri"/>
                          <a:cs typeface="Times New Roman"/>
                        </a:rPr>
                        <a:t>Number</a:t>
                      </a:r>
                      <a:r>
                        <a:rPr lang="en-US" sz="1600" baseline="0" dirty="0" smtClean="0">
                          <a:latin typeface="Calibri"/>
                          <a:ea typeface="Calibri"/>
                          <a:cs typeface="Times New Roman"/>
                        </a:rPr>
                        <a:t> of Participants</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l">
                        <a:lnSpc>
                          <a:spcPct val="115000"/>
                        </a:lnSpc>
                        <a:spcBef>
                          <a:spcPts val="0"/>
                        </a:spcBef>
                        <a:spcAft>
                          <a:spcPts val="0"/>
                        </a:spcAft>
                      </a:pPr>
                      <a:r>
                        <a:rPr lang="en-US" sz="1600" b="1" dirty="0">
                          <a:latin typeface="Calibri"/>
                          <a:ea typeface="Calibri"/>
                          <a:cs typeface="Times New Roman"/>
                        </a:rPr>
                        <a:t>AGE at </a:t>
                      </a:r>
                      <a:r>
                        <a:rPr lang="en-US" sz="1600" b="1" dirty="0" smtClean="0">
                          <a:latin typeface="Calibri"/>
                          <a:ea typeface="Calibri"/>
                          <a:cs typeface="Times New Roman"/>
                        </a:rPr>
                        <a:t>INTAKE  </a:t>
                      </a:r>
                      <a:r>
                        <a:rPr lang="en-US" sz="1300" b="1" dirty="0" smtClean="0">
                          <a:solidFill>
                            <a:srgbClr val="FF0000"/>
                          </a:solidFill>
                          <a:latin typeface="Calibri"/>
                          <a:ea typeface="Calibri"/>
                          <a:cs typeface="Times New Roman"/>
                        </a:rPr>
                        <a:t>(Convert to %s)</a:t>
                      </a:r>
                      <a:endParaRPr lang="en-US" sz="1300" dirty="0">
                        <a:solidFill>
                          <a:srgbClr val="FF0000"/>
                        </a:solidFill>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a:latin typeface="Calibri"/>
                          <a:ea typeface="Calibri"/>
                          <a:cs typeface="Times New Roman"/>
                        </a:rPr>
                        <a:t>17 and Younger</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921">
                <a:tc>
                  <a:txBody>
                    <a:bodyPr/>
                    <a:lstStyle/>
                    <a:p>
                      <a:pPr marL="0" marR="0" algn="r">
                        <a:lnSpc>
                          <a:spcPct val="115000"/>
                        </a:lnSpc>
                        <a:spcBef>
                          <a:spcPts val="0"/>
                        </a:spcBef>
                        <a:spcAft>
                          <a:spcPts val="0"/>
                        </a:spcAft>
                      </a:pPr>
                      <a:r>
                        <a:rPr lang="en-US" sz="1600">
                          <a:latin typeface="Calibri"/>
                          <a:ea typeface="Calibri"/>
                          <a:cs typeface="Times New Roman"/>
                        </a:rPr>
                        <a:t>18 – 21</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a:latin typeface="Calibri"/>
                          <a:ea typeface="Calibri"/>
                          <a:cs typeface="Times New Roman"/>
                        </a:rPr>
                        <a:t>22 – 34</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a:latin typeface="Calibri"/>
                          <a:ea typeface="Calibri"/>
                          <a:cs typeface="Times New Roman"/>
                        </a:rPr>
                        <a:t>35 – 49 </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a:latin typeface="Calibri"/>
                          <a:ea typeface="Calibri"/>
                          <a:cs typeface="Times New Roman"/>
                        </a:rPr>
                        <a:t>50 – 64 </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a:latin typeface="Calibri"/>
                          <a:ea typeface="Calibri"/>
                          <a:cs typeface="Times New Roman"/>
                        </a:rPr>
                        <a:t>65 and Older</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l">
                        <a:lnSpc>
                          <a:spcPct val="115000"/>
                        </a:lnSpc>
                        <a:spcBef>
                          <a:spcPts val="0"/>
                        </a:spcBef>
                        <a:spcAft>
                          <a:spcPts val="0"/>
                        </a:spcAft>
                      </a:pPr>
                      <a:r>
                        <a:rPr lang="en-US" sz="1600" b="1" dirty="0">
                          <a:latin typeface="Calibri"/>
                          <a:ea typeface="Calibri"/>
                          <a:cs typeface="Times New Roman"/>
                        </a:rPr>
                        <a:t>PRIMARY </a:t>
                      </a:r>
                      <a:r>
                        <a:rPr lang="en-US" sz="1600" b="1" dirty="0" smtClean="0">
                          <a:latin typeface="Calibri"/>
                          <a:ea typeface="Calibri"/>
                          <a:cs typeface="Times New Roman"/>
                        </a:rPr>
                        <a:t>DISABILITY  </a:t>
                      </a:r>
                      <a:r>
                        <a:rPr lang="en-US" sz="1600" b="1" dirty="0" smtClean="0">
                          <a:solidFill>
                            <a:srgbClr val="FF0000"/>
                          </a:solidFill>
                          <a:latin typeface="Calibri"/>
                          <a:ea typeface="Calibri"/>
                          <a:cs typeface="Times New Roman"/>
                        </a:rPr>
                        <a:t>(%s)</a:t>
                      </a:r>
                      <a:endParaRPr lang="en-US" sz="1600" dirty="0">
                        <a:solidFill>
                          <a:srgbClr val="FF0000"/>
                        </a:solidFill>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a:latin typeface="Calibri"/>
                          <a:ea typeface="Calibri"/>
                          <a:cs typeface="Times New Roman"/>
                        </a:rPr>
                        <a:t>Neurological</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a:latin typeface="Calibri"/>
                          <a:ea typeface="Calibri"/>
                          <a:cs typeface="Times New Roman"/>
                        </a:rPr>
                        <a:t>Developmental/Cognitive</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a:latin typeface="Calibri"/>
                          <a:ea typeface="Calibri"/>
                          <a:cs typeface="Times New Roman"/>
                        </a:rPr>
                        <a:t>Physical</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dirty="0">
                          <a:latin typeface="Calibri"/>
                          <a:ea typeface="Calibri"/>
                          <a:cs typeface="Times New Roman"/>
                        </a:rPr>
                        <a:t>Chronic Disease/Illness</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a:latin typeface="Calibri"/>
                          <a:ea typeface="Calibri"/>
                          <a:cs typeface="Times New Roman"/>
                        </a:rPr>
                        <a:t>Psychiatric</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34">
                <a:tc>
                  <a:txBody>
                    <a:bodyPr/>
                    <a:lstStyle/>
                    <a:p>
                      <a:pPr marL="0" marR="0" algn="r">
                        <a:lnSpc>
                          <a:spcPct val="115000"/>
                        </a:lnSpc>
                        <a:spcBef>
                          <a:spcPts val="0"/>
                        </a:spcBef>
                        <a:spcAft>
                          <a:spcPts val="0"/>
                        </a:spcAft>
                      </a:pPr>
                      <a:r>
                        <a:rPr lang="en-US" sz="1600">
                          <a:latin typeface="Calibri"/>
                          <a:ea typeface="Calibri"/>
                          <a:cs typeface="Times New Roman"/>
                        </a:rPr>
                        <a:t>Sensory</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52">
                <a:tc>
                  <a:txBody>
                    <a:bodyPr/>
                    <a:lstStyle/>
                    <a:p>
                      <a:pPr marL="0" marR="0" algn="r">
                        <a:lnSpc>
                          <a:spcPct val="115000"/>
                        </a:lnSpc>
                        <a:spcBef>
                          <a:spcPts val="0"/>
                        </a:spcBef>
                        <a:spcAft>
                          <a:spcPts val="0"/>
                        </a:spcAft>
                      </a:pPr>
                      <a:r>
                        <a:rPr lang="en-US" sz="1600" dirty="0">
                          <a:latin typeface="Calibri"/>
                          <a:ea typeface="Calibri"/>
                          <a:cs typeface="Times New Roman"/>
                        </a:rPr>
                        <a:t>Other</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714375" y="617220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0"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1" name="Slide Number Placeholder 3"/>
          <p:cNvSpPr>
            <a:spLocks noGrp="1"/>
          </p:cNvSpPr>
          <p:nvPr>
            <p:ph type="sldNum" sz="quarter" idx="12"/>
          </p:nvPr>
        </p:nvSpPr>
        <p:spPr>
          <a:xfrm>
            <a:off x="6553200" y="6245225"/>
            <a:ext cx="2133600" cy="476250"/>
          </a:xfrm>
        </p:spPr>
        <p:txBody>
          <a:bodyPr/>
          <a:lstStyle/>
          <a:p>
            <a:r>
              <a:rPr lang="en-US" dirty="0" smtClean="0"/>
              <a:t>31</a:t>
            </a:r>
            <a:endParaRPr lang="en-US" dirty="0"/>
          </a:p>
        </p:txBody>
      </p:sp>
    </p:spTree>
    <p:extLst>
      <p:ext uri="{BB962C8B-B14F-4D97-AF65-F5344CB8AC3E}">
        <p14:creationId xmlns:p14="http://schemas.microsoft.com/office/powerpoint/2010/main" val="786457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14375" y="275333"/>
            <a:ext cx="7715250" cy="796230"/>
          </a:xfrm>
        </p:spPr>
        <p:txBody>
          <a:bodyPr/>
          <a:lstStyle/>
          <a:p>
            <a:r>
              <a:rPr lang="en-US" sz="3000" b="1" dirty="0">
                <a:solidFill>
                  <a:schemeClr val="accent2"/>
                </a:solidFill>
                <a:latin typeface="+mn-lt"/>
              </a:rPr>
              <a:t>Record Review Example:  Descriptive</a:t>
            </a:r>
          </a:p>
        </p:txBody>
      </p:sp>
      <p:graphicFrame>
        <p:nvGraphicFramePr>
          <p:cNvPr id="6" name="Table 5"/>
          <p:cNvGraphicFramePr>
            <a:graphicFrameLocks noGrp="1"/>
          </p:cNvGraphicFramePr>
          <p:nvPr>
            <p:extLst/>
          </p:nvPr>
        </p:nvGraphicFramePr>
        <p:xfrm>
          <a:off x="771247" y="1219200"/>
          <a:ext cx="7662860" cy="4987134"/>
        </p:xfrm>
        <a:graphic>
          <a:graphicData uri="http://schemas.openxmlformats.org/drawingml/2006/table">
            <a:tbl>
              <a:tblPr/>
              <a:tblGrid>
                <a:gridCol w="2661294"/>
                <a:gridCol w="837381"/>
                <a:gridCol w="822237"/>
                <a:gridCol w="846465"/>
                <a:gridCol w="829808"/>
                <a:gridCol w="949521"/>
                <a:gridCol w="716154"/>
              </a:tblGrid>
              <a:tr h="500478">
                <a:tc>
                  <a:txBody>
                    <a:bodyPr/>
                    <a:lstStyle/>
                    <a:p>
                      <a:pPr marL="0" marR="0" algn="l">
                        <a:lnSpc>
                          <a:spcPct val="115000"/>
                        </a:lnSpc>
                        <a:spcBef>
                          <a:spcPts val="0"/>
                        </a:spcBef>
                        <a:spcAft>
                          <a:spcPts val="0"/>
                        </a:spcAft>
                      </a:pPr>
                      <a:endParaRPr lang="en-US" sz="1600" dirty="0">
                        <a:latin typeface="Calibri"/>
                        <a:ea typeface="Calibri"/>
                        <a:cs typeface="Times New Roman"/>
                      </a:endParaRPr>
                    </a:p>
                  </a:txBody>
                  <a:tcPr marL="56030" marR="56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CDR</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EF</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MHA</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MS</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CENTRAL</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alibri"/>
                          <a:ea typeface="Calibri"/>
                          <a:cs typeface="Times New Roman"/>
                        </a:rPr>
                        <a:t>TOTAL</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dirty="0" smtClean="0">
                          <a:latin typeface="Calibri"/>
                          <a:ea typeface="Calibri"/>
                          <a:cs typeface="Times New Roman"/>
                        </a:rPr>
                        <a:t>Number</a:t>
                      </a:r>
                      <a:r>
                        <a:rPr lang="en-US" sz="1600" baseline="0" dirty="0" smtClean="0">
                          <a:latin typeface="Calibri"/>
                          <a:ea typeface="Calibri"/>
                          <a:cs typeface="Times New Roman"/>
                        </a:rPr>
                        <a:t> of Participants</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32</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45</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33</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43</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157</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310</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l">
                        <a:lnSpc>
                          <a:spcPct val="115000"/>
                        </a:lnSpc>
                        <a:spcBef>
                          <a:spcPts val="0"/>
                        </a:spcBef>
                        <a:spcAft>
                          <a:spcPts val="0"/>
                        </a:spcAft>
                      </a:pPr>
                      <a:r>
                        <a:rPr lang="en-US" sz="1600" b="1" dirty="0">
                          <a:latin typeface="Calibri"/>
                          <a:ea typeface="Calibri"/>
                          <a:cs typeface="Times New Roman"/>
                        </a:rPr>
                        <a:t>AGE at INTAKE</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a:latin typeface="Calibri"/>
                          <a:ea typeface="Calibri"/>
                          <a:cs typeface="Times New Roman"/>
                        </a:rPr>
                        <a:t>17 and Younger</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 3%</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 4%</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 10%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7%</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a:latin typeface="Calibri"/>
                          <a:ea typeface="Calibri"/>
                          <a:cs typeface="Times New Roman"/>
                        </a:rPr>
                        <a:t>18 – 21</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13%</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47%</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20%</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a:latin typeface="Calibri"/>
                          <a:ea typeface="Calibri"/>
                          <a:cs typeface="Times New Roman"/>
                        </a:rPr>
                        <a:t>22 – 34</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13%</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29%</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19%</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 7%</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18%</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17%</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dirty="0">
                          <a:latin typeface="Calibri"/>
                          <a:ea typeface="Calibri"/>
                          <a:cs typeface="Times New Roman"/>
                        </a:rPr>
                        <a:t>35 – 49 </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39%</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27%</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34%</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40%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28%</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30%</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a:latin typeface="Calibri"/>
                          <a:ea typeface="Calibri"/>
                          <a:cs typeface="Times New Roman"/>
                        </a:rPr>
                        <a:t>50 – 64 </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36%</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22%</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38%</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47%</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 19%</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23%</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a:latin typeface="Calibri"/>
                          <a:ea typeface="Calibri"/>
                          <a:cs typeface="Times New Roman"/>
                        </a:rPr>
                        <a:t>65 and Older</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 4%</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 9%</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 7%</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Times New Roman"/>
                        </a:rPr>
                        <a:t> 4%</a:t>
                      </a: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l">
                        <a:lnSpc>
                          <a:spcPct val="115000"/>
                        </a:lnSpc>
                        <a:spcBef>
                          <a:spcPts val="0"/>
                        </a:spcBef>
                        <a:spcAft>
                          <a:spcPts val="0"/>
                        </a:spcAft>
                      </a:pPr>
                      <a:r>
                        <a:rPr lang="en-US" sz="1600" b="1" dirty="0">
                          <a:latin typeface="Calibri"/>
                          <a:ea typeface="Calibri"/>
                          <a:cs typeface="Times New Roman"/>
                        </a:rPr>
                        <a:t>PRIMARY </a:t>
                      </a:r>
                      <a:r>
                        <a:rPr lang="en-US" sz="1600" b="1" dirty="0" smtClean="0">
                          <a:latin typeface="Calibri"/>
                          <a:ea typeface="Calibri"/>
                          <a:cs typeface="Times New Roman"/>
                        </a:rPr>
                        <a:t>DISABILITY</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a:latin typeface="Calibri"/>
                          <a:ea typeface="Calibri"/>
                          <a:cs typeface="Times New Roman"/>
                        </a:rPr>
                        <a:t>Neurological</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22%</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60%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98%</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27%</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a:latin typeface="Calibri"/>
                          <a:ea typeface="Calibri"/>
                          <a:cs typeface="Times New Roman"/>
                        </a:rPr>
                        <a:t>Developmental/Cognitive</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19%</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31%</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78%</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43%</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a:latin typeface="Calibri"/>
                          <a:ea typeface="Calibri"/>
                          <a:cs typeface="Times New Roman"/>
                        </a:rPr>
                        <a:t>Physical</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6%</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2%</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Times New Roman"/>
                        </a:rPr>
                        <a:t>2%</a:t>
                      </a:r>
                      <a:endParaRPr lang="en-US" sz="160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dirty="0">
                          <a:latin typeface="Calibri"/>
                          <a:ea typeface="Calibri"/>
                          <a:cs typeface="Times New Roman"/>
                        </a:rPr>
                        <a:t>Chronic Disease/Illness</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1%</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a:latin typeface="Calibri"/>
                          <a:ea typeface="Calibri"/>
                          <a:cs typeface="Times New Roman"/>
                        </a:rPr>
                        <a:t>Psychiatric</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19%</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4%</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97%</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11%</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19%</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a:latin typeface="Calibri"/>
                          <a:ea typeface="Calibri"/>
                          <a:cs typeface="Times New Roman"/>
                        </a:rPr>
                        <a:t>Sensory</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9%</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2%</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1%</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06">
                <a:tc>
                  <a:txBody>
                    <a:bodyPr/>
                    <a:lstStyle/>
                    <a:p>
                      <a:pPr marL="0" marR="0" algn="r">
                        <a:lnSpc>
                          <a:spcPct val="115000"/>
                        </a:lnSpc>
                        <a:spcBef>
                          <a:spcPts val="0"/>
                        </a:spcBef>
                        <a:spcAft>
                          <a:spcPts val="0"/>
                        </a:spcAft>
                      </a:pPr>
                      <a:r>
                        <a:rPr lang="en-US" sz="1600" dirty="0">
                          <a:latin typeface="Calibri"/>
                          <a:ea typeface="Calibri"/>
                          <a:cs typeface="Times New Roman"/>
                        </a:rPr>
                        <a:t>Other</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22%</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2%</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2%</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7%</a:t>
                      </a: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6%</a:t>
                      </a:r>
                      <a:endParaRPr lang="en-US" sz="1600" dirty="0">
                        <a:latin typeface="Calibri"/>
                        <a:ea typeface="Calibri"/>
                        <a:cs typeface="Times New Roman"/>
                      </a:endParaRPr>
                    </a:p>
                  </a:txBody>
                  <a:tcPr marL="56030" marR="56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714375" y="617220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0"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2" name="Slide Number Placeholder 3"/>
          <p:cNvSpPr>
            <a:spLocks noGrp="1"/>
          </p:cNvSpPr>
          <p:nvPr>
            <p:ph type="sldNum" sz="quarter" idx="12"/>
          </p:nvPr>
        </p:nvSpPr>
        <p:spPr>
          <a:xfrm>
            <a:off x="6553200" y="6245225"/>
            <a:ext cx="2133600" cy="476250"/>
          </a:xfrm>
        </p:spPr>
        <p:txBody>
          <a:bodyPr/>
          <a:lstStyle/>
          <a:p>
            <a:r>
              <a:rPr lang="en-US" dirty="0" smtClean="0"/>
              <a:t>32</a:t>
            </a:r>
            <a:endParaRPr lang="en-US" dirty="0"/>
          </a:p>
        </p:txBody>
      </p:sp>
    </p:spTree>
    <p:extLst>
      <p:ext uri="{BB962C8B-B14F-4D97-AF65-F5344CB8AC3E}">
        <p14:creationId xmlns:p14="http://schemas.microsoft.com/office/powerpoint/2010/main" val="40176940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noFill/>
        </p:spPr>
        <p:txBody>
          <a:bodyPr/>
          <a:lstStyle/>
          <a:p>
            <a:r>
              <a:rPr lang="en-US" sz="3600" dirty="0" smtClean="0"/>
              <a:t>CBFPP Record Review Excerpts</a:t>
            </a:r>
            <a:endParaRPr lang="en-US" sz="3600"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312029817"/>
              </p:ext>
            </p:extLst>
          </p:nvPr>
        </p:nvGraphicFramePr>
        <p:xfrm>
          <a:off x="1676399" y="2057400"/>
          <a:ext cx="5791202" cy="1479470"/>
        </p:xfrm>
        <a:graphic>
          <a:graphicData uri="http://schemas.openxmlformats.org/drawingml/2006/table">
            <a:tbl>
              <a:tblPr firstRow="1" bandRow="1">
                <a:tableStyleId>{5C22544A-7EE6-4342-B048-85BDC9FD1C3A}</a:tableStyleId>
              </a:tblPr>
              <a:tblGrid>
                <a:gridCol w="3962400"/>
                <a:gridCol w="1828802"/>
              </a:tblGrid>
              <a:tr h="370840">
                <a:tc gridSpan="2">
                  <a:txBody>
                    <a:bodyPr/>
                    <a:lstStyle/>
                    <a:p>
                      <a:r>
                        <a:rPr lang="en-US" dirty="0" smtClean="0">
                          <a:solidFill>
                            <a:schemeClr val="tx1"/>
                          </a:solidFill>
                        </a:rPr>
                        <a:t>AGE GROUP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320040">
                <a:tc>
                  <a:txBody>
                    <a:bodyPr/>
                    <a:lstStyle/>
                    <a:p>
                      <a:r>
                        <a:rPr lang="en-US" dirty="0" smtClean="0">
                          <a:solidFill>
                            <a:schemeClr val="tx1"/>
                          </a:solidFill>
                        </a:rPr>
                        <a:t>    60</a:t>
                      </a:r>
                      <a:r>
                        <a:rPr lang="en-US" baseline="0" dirty="0" smtClean="0">
                          <a:solidFill>
                            <a:schemeClr val="tx1"/>
                          </a:solidFill>
                        </a:rPr>
                        <a:t> - 69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2030">
                <a:tc>
                  <a:txBody>
                    <a:bodyPr/>
                    <a:lstStyle/>
                    <a:p>
                      <a:r>
                        <a:rPr lang="en-US" dirty="0" smtClean="0">
                          <a:solidFill>
                            <a:schemeClr val="tx1"/>
                          </a:solidFill>
                        </a:rPr>
                        <a:t>   </a:t>
                      </a:r>
                      <a:r>
                        <a:rPr lang="en-US" baseline="0" dirty="0" smtClean="0">
                          <a:solidFill>
                            <a:schemeClr val="tx1"/>
                          </a:solidFill>
                        </a:rPr>
                        <a:t> 70 - 79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    80 or older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r>
              <a:rPr lang="en-US" dirty="0" smtClean="0"/>
              <a:t>33a</a:t>
            </a:r>
            <a:endParaRPr lang="en-US" dirty="0"/>
          </a:p>
        </p:txBody>
      </p:sp>
      <p:sp>
        <p:nvSpPr>
          <p:cNvPr id="6" name="TextBox 5"/>
          <p:cNvSpPr txBox="1"/>
          <p:nvPr/>
        </p:nvSpPr>
        <p:spPr>
          <a:xfrm>
            <a:off x="714375" y="617220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graphicFrame>
        <p:nvGraphicFramePr>
          <p:cNvPr id="10" name="Content Placeholder 7"/>
          <p:cNvGraphicFramePr>
            <a:graphicFrameLocks/>
          </p:cNvGraphicFramePr>
          <p:nvPr>
            <p:extLst>
              <p:ext uri="{D42A27DB-BD31-4B8C-83A1-F6EECF244321}">
                <p14:modId xmlns:p14="http://schemas.microsoft.com/office/powerpoint/2010/main" val="2576644158"/>
              </p:ext>
            </p:extLst>
          </p:nvPr>
        </p:nvGraphicFramePr>
        <p:xfrm>
          <a:off x="1676399" y="3549730"/>
          <a:ext cx="5791202" cy="2622470"/>
        </p:xfrm>
        <a:graphic>
          <a:graphicData uri="http://schemas.openxmlformats.org/drawingml/2006/table">
            <a:tbl>
              <a:tblPr firstRow="1" bandRow="1">
                <a:tableStyleId>{5C22544A-7EE6-4342-B048-85BDC9FD1C3A}</a:tableStyleId>
              </a:tblPr>
              <a:tblGrid>
                <a:gridCol w="3962400"/>
                <a:gridCol w="1828802"/>
              </a:tblGrid>
              <a:tr h="370840">
                <a:tc gridSpan="2">
                  <a:txBody>
                    <a:bodyPr/>
                    <a:lstStyle/>
                    <a:p>
                      <a:r>
                        <a:rPr lang="en-US" dirty="0" smtClean="0">
                          <a:solidFill>
                            <a:schemeClr val="tx1"/>
                          </a:solidFill>
                        </a:rPr>
                        <a:t>HOUSEHOLD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320040">
                <a:tc>
                  <a:txBody>
                    <a:bodyPr/>
                    <a:lstStyle/>
                    <a:p>
                      <a:r>
                        <a:rPr lang="en-US" dirty="0" smtClean="0">
                          <a:solidFill>
                            <a:schemeClr val="tx1"/>
                          </a:solidFill>
                        </a:rPr>
                        <a:t>    Live</a:t>
                      </a:r>
                      <a:r>
                        <a:rPr lang="en-US" baseline="0" dirty="0" smtClean="0">
                          <a:solidFill>
                            <a:schemeClr val="tx1"/>
                          </a:solidFill>
                        </a:rPr>
                        <a:t> alone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2030">
                <a:tc>
                  <a:txBody>
                    <a:bodyPr/>
                    <a:lstStyle/>
                    <a:p>
                      <a:r>
                        <a:rPr lang="en-US" dirty="0" smtClean="0">
                          <a:solidFill>
                            <a:schemeClr val="tx1"/>
                          </a:solidFill>
                        </a:rPr>
                        <a:t>   </a:t>
                      </a:r>
                      <a:r>
                        <a:rPr lang="en-US" baseline="0" dirty="0" smtClean="0">
                          <a:solidFill>
                            <a:schemeClr val="tx1"/>
                          </a:solidFill>
                        </a:rPr>
                        <a:t> Live with spouse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    Live with multiple family members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2">
                  <a:txBody>
                    <a:bodyPr/>
                    <a:lstStyle/>
                    <a:p>
                      <a:pPr algn="l"/>
                      <a:r>
                        <a:rPr lang="en-US" b="1" dirty="0" smtClean="0">
                          <a:solidFill>
                            <a:schemeClr val="tx1"/>
                          </a:solidFill>
                        </a:rPr>
                        <a:t>HEALTH</a:t>
                      </a:r>
                      <a:r>
                        <a:rPr lang="en-US" b="1" baseline="0" dirty="0" smtClean="0">
                          <a:solidFill>
                            <a:schemeClr val="tx1"/>
                          </a:solidFill>
                        </a:rPr>
                        <a:t> INSURANCE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401320">
                <a:tc>
                  <a:txBody>
                    <a:bodyPr/>
                    <a:lstStyle/>
                    <a:p>
                      <a:r>
                        <a:rPr lang="en-US" dirty="0" smtClean="0">
                          <a:solidFill>
                            <a:schemeClr val="tx1"/>
                          </a:solidFill>
                        </a:rPr>
                        <a:t>Medicare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Medicaid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714374" y="1600200"/>
            <a:ext cx="7515225" cy="369332"/>
          </a:xfrm>
          <a:prstGeom prst="rect">
            <a:avLst/>
          </a:prstGeom>
          <a:noFill/>
        </p:spPr>
        <p:txBody>
          <a:bodyPr wrap="square" rtlCol="0">
            <a:spAutoFit/>
          </a:bodyPr>
          <a:lstStyle/>
          <a:p>
            <a:r>
              <a:rPr lang="en-US" dirty="0" smtClean="0"/>
              <a:t>Appendix Table 1:  Description of Matter of Balance Participants, 2014</a:t>
            </a:r>
            <a:endParaRPr lang="en-US" dirty="0"/>
          </a:p>
        </p:txBody>
      </p:sp>
      <p:sp>
        <p:nvSpPr>
          <p:cNvPr id="11" name="Right Triangle 10"/>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867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14400"/>
          </a:xfrm>
        </p:spPr>
        <p:txBody>
          <a:bodyPr>
            <a:normAutofit/>
          </a:bodyPr>
          <a:lstStyle/>
          <a:p>
            <a:r>
              <a:rPr lang="en-US" sz="4000" dirty="0" smtClean="0">
                <a:solidFill>
                  <a:schemeClr val="tx1"/>
                </a:solidFill>
              </a:rPr>
              <a:t>What is Program Evaluation? 	</a:t>
            </a:r>
            <a:endParaRPr lang="en-US" sz="4000" dirty="0">
              <a:solidFill>
                <a:schemeClr val="tx1"/>
              </a:solidFill>
            </a:endParaRPr>
          </a:p>
        </p:txBody>
      </p:sp>
      <p:sp>
        <p:nvSpPr>
          <p:cNvPr id="5" name="Content Placeholder 4"/>
          <p:cNvSpPr>
            <a:spLocks noGrp="1"/>
          </p:cNvSpPr>
          <p:nvPr>
            <p:ph sz="quarter" idx="2"/>
          </p:nvPr>
        </p:nvSpPr>
        <p:spPr>
          <a:xfrm>
            <a:off x="552450" y="1712913"/>
            <a:ext cx="8077200" cy="2819400"/>
          </a:xfrm>
        </p:spPr>
        <p:txBody>
          <a:bodyPr>
            <a:normAutofit/>
          </a:bodyPr>
          <a:lstStyle/>
          <a:p>
            <a:pPr>
              <a:buNone/>
            </a:pPr>
            <a:r>
              <a:rPr lang="en-US" sz="3200" dirty="0" smtClean="0"/>
              <a:t>  </a:t>
            </a:r>
            <a:r>
              <a:rPr lang="en-US" sz="3200" b="1" dirty="0" smtClean="0"/>
              <a:t>Thoughtful, systematic collection and analysis of information</a:t>
            </a:r>
            <a:endParaRPr lang="en-US" sz="2800" b="1" dirty="0" smtClean="0"/>
          </a:p>
          <a:p>
            <a:pPr>
              <a:buNone/>
            </a:pPr>
            <a:endParaRPr lang="en-US" b="1"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11"/>
          </p:nvPr>
        </p:nvSpPr>
        <p:spPr>
          <a:xfrm>
            <a:off x="3200400" y="6257290"/>
            <a:ext cx="2590800" cy="518160"/>
          </a:xfr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1</a:t>
            </a:r>
            <a:endParaRPr lang="en-US" dirty="0"/>
          </a:p>
        </p:txBody>
      </p:sp>
    </p:spTree>
    <p:extLst>
      <p:ext uri="{BB962C8B-B14F-4D97-AF65-F5344CB8AC3E}">
        <p14:creationId xmlns:p14="http://schemas.microsoft.com/office/powerpoint/2010/main" val="39703527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3600" dirty="0" smtClean="0"/>
              <a:t>Location of M.O.B. Participants</a:t>
            </a:r>
            <a:endParaRPr lang="en-US" sz="3600" dirty="0"/>
          </a:p>
        </p:txBody>
      </p:sp>
      <p:sp>
        <p:nvSpPr>
          <p:cNvPr id="4" name="Slide Number Placeholder 3"/>
          <p:cNvSpPr>
            <a:spLocks noGrp="1"/>
          </p:cNvSpPr>
          <p:nvPr>
            <p:ph type="sldNum" sz="quarter" idx="12"/>
          </p:nvPr>
        </p:nvSpPr>
        <p:spPr/>
        <p:txBody>
          <a:bodyPr/>
          <a:lstStyle/>
          <a:p>
            <a:r>
              <a:rPr lang="en-US" dirty="0" smtClean="0"/>
              <a:t>33b</a:t>
            </a:r>
            <a:endParaRPr lang="en-US" dirty="0"/>
          </a:p>
        </p:txBody>
      </p:sp>
      <p:sp>
        <p:nvSpPr>
          <p:cNvPr id="5" name="Footer Placeholder 4"/>
          <p:cNvSpPr>
            <a:spLocks noGrp="1"/>
          </p:cNvSpPr>
          <p:nvPr>
            <p:ph type="ftr" sz="quarter" idx="3"/>
          </p:nvPr>
        </p:nvSpPr>
        <p:spPr/>
        <p:txBody>
          <a:bodyPr/>
          <a:lstStyle/>
          <a:p>
            <a:r>
              <a:rPr lang="en-US" b="1" dirty="0" smtClean="0">
                <a:latin typeface="Trebuchet MS" pitchFamily="34" charset="0"/>
              </a:rPr>
              <a:t>       Bruner Foundation</a:t>
            </a:r>
          </a:p>
          <a:p>
            <a:r>
              <a:rPr lang="en-US" dirty="0" smtClean="0">
                <a:latin typeface="Trebuchet MS" pitchFamily="34" charset="0"/>
              </a:rPr>
              <a:t>       </a:t>
            </a:r>
            <a:r>
              <a:rPr lang="en-US" b="1" dirty="0" smtClean="0">
                <a:latin typeface="Trebuchet MS" pitchFamily="34" charset="0"/>
              </a:rPr>
              <a:t>Rochester, New York                         </a:t>
            </a:r>
            <a:r>
              <a:rPr lang="en-US" sz="1200" b="1" dirty="0" smtClean="0">
                <a:latin typeface="Trebuchet MS" pitchFamily="34" charset="0"/>
              </a:rPr>
              <a:t>Anita M. Baker, </a:t>
            </a:r>
            <a:r>
              <a:rPr lang="en-US" sz="1200" b="1" i="1" dirty="0" smtClean="0">
                <a:latin typeface="Trebuchet MS" pitchFamily="34" charset="0"/>
              </a:rPr>
              <a:t>Evaluation Services</a:t>
            </a:r>
            <a:endParaRPr lang="en-US" sz="1200" b="1" i="1" dirty="0">
              <a:latin typeface="Trebuchet MS"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5056"/>
            <a:ext cx="8311978" cy="4727144"/>
          </a:xfrm>
          <a:prstGeom prst="rect">
            <a:avLst/>
          </a:prstGeom>
          <a:noFill/>
          <a:ln>
            <a:noFill/>
          </a:ln>
        </p:spPr>
      </p:pic>
      <p:sp>
        <p:nvSpPr>
          <p:cNvPr id="7" name="Right Triangle 6"/>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2818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3600" dirty="0" smtClean="0"/>
              <a:t>CBFPP Record Review Excerpts</a:t>
            </a:r>
            <a:endParaRPr lang="en-US" sz="3600" dirty="0"/>
          </a:p>
        </p:txBody>
      </p:sp>
      <p:sp>
        <p:nvSpPr>
          <p:cNvPr id="4" name="Slide Number Placeholder 3"/>
          <p:cNvSpPr>
            <a:spLocks noGrp="1"/>
          </p:cNvSpPr>
          <p:nvPr>
            <p:ph type="sldNum" sz="quarter" idx="12"/>
          </p:nvPr>
        </p:nvSpPr>
        <p:spPr/>
        <p:txBody>
          <a:bodyPr/>
          <a:lstStyle/>
          <a:p>
            <a:r>
              <a:rPr lang="en-US" dirty="0" smtClean="0"/>
              <a:t>33c</a:t>
            </a:r>
            <a:endParaRPr lang="en-US" dirty="0"/>
          </a:p>
        </p:txBody>
      </p:sp>
      <p:sp>
        <p:nvSpPr>
          <p:cNvPr id="6" name="TextBox 5"/>
          <p:cNvSpPr txBox="1"/>
          <p:nvPr/>
        </p:nvSpPr>
        <p:spPr>
          <a:xfrm>
            <a:off x="714375" y="617220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9" name="TextBox 8"/>
          <p:cNvSpPr txBox="1"/>
          <p:nvPr/>
        </p:nvSpPr>
        <p:spPr>
          <a:xfrm>
            <a:off x="990600" y="1600200"/>
            <a:ext cx="7315200" cy="369332"/>
          </a:xfrm>
          <a:prstGeom prst="rect">
            <a:avLst/>
          </a:prstGeom>
          <a:noFill/>
        </p:spPr>
        <p:txBody>
          <a:bodyPr wrap="square" rtlCol="0">
            <a:spAutoFit/>
          </a:bodyPr>
          <a:lstStyle/>
          <a:p>
            <a:r>
              <a:rPr lang="en-US" dirty="0" smtClean="0"/>
              <a:t>Table 2:  Fall Incidence and Plan Development, Year 1, By Age Group</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274606"/>
              </p:ext>
            </p:extLst>
          </p:nvPr>
        </p:nvGraphicFramePr>
        <p:xfrm>
          <a:off x="757237" y="1983948"/>
          <a:ext cx="7781925" cy="3779618"/>
        </p:xfrm>
        <a:graphic>
          <a:graphicData uri="http://schemas.openxmlformats.org/drawingml/2006/table">
            <a:tbl>
              <a:tblPr firstRow="1" firstCol="1" bandRow="1">
                <a:tableStyleId>{5C22544A-7EE6-4342-B048-85BDC9FD1C3A}</a:tableStyleId>
              </a:tblPr>
              <a:tblGrid>
                <a:gridCol w="1556385"/>
                <a:gridCol w="1343978"/>
                <a:gridCol w="1066800"/>
                <a:gridCol w="609600"/>
                <a:gridCol w="990600"/>
                <a:gridCol w="658177"/>
                <a:gridCol w="961297"/>
                <a:gridCol w="595088"/>
              </a:tblGrid>
              <a:tr h="442820">
                <a:tc>
                  <a:txBody>
                    <a:bodyPr/>
                    <a:lstStyle/>
                    <a:p>
                      <a:pPr marL="0" marR="0" algn="ctr">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600" dirty="0">
                          <a:effectLst/>
                        </a:rPr>
                        <a:t>Total </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600" dirty="0">
                          <a:effectLst/>
                        </a:rPr>
                        <a:t>Assessed</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hMerge="1">
                  <a:txBody>
                    <a:bodyPr/>
                    <a:lstStyle/>
                    <a:p>
                      <a:endParaRPr lang="en-US"/>
                    </a:p>
                  </a:txBody>
                  <a:tcPr/>
                </a:tc>
                <a:tc gridSpan="2">
                  <a:txBody>
                    <a:bodyPr/>
                    <a:lstStyle/>
                    <a:p>
                      <a:pPr marL="0" marR="0" algn="ctr">
                        <a:spcBef>
                          <a:spcPts val="0"/>
                        </a:spcBef>
                        <a:spcAft>
                          <a:spcPts val="0"/>
                        </a:spcAft>
                      </a:pPr>
                      <a:r>
                        <a:rPr lang="en-US" sz="1600" dirty="0">
                          <a:effectLst/>
                        </a:rPr>
                        <a:t>Fell</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hMerge="1">
                  <a:txBody>
                    <a:bodyPr/>
                    <a:lstStyle/>
                    <a:p>
                      <a:endParaRPr lang="en-US"/>
                    </a:p>
                  </a:txBody>
                  <a:tcPr/>
                </a:tc>
                <a:tc gridSpan="2">
                  <a:txBody>
                    <a:bodyPr/>
                    <a:lstStyle/>
                    <a:p>
                      <a:pPr marL="0" marR="0" algn="ctr">
                        <a:spcBef>
                          <a:spcPts val="0"/>
                        </a:spcBef>
                        <a:spcAft>
                          <a:spcPts val="0"/>
                        </a:spcAft>
                      </a:pPr>
                      <a:r>
                        <a:rPr lang="en-US" sz="1600" dirty="0">
                          <a:effectLst/>
                        </a:rPr>
                        <a:t>Have Plan</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hMerge="1">
                  <a:txBody>
                    <a:bodyPr/>
                    <a:lstStyle/>
                    <a:p>
                      <a:endParaRPr lang="en-US"/>
                    </a:p>
                  </a:txBody>
                  <a:tcPr/>
                </a:tc>
              </a:tr>
              <a:tr h="388671">
                <a:tc>
                  <a:txBody>
                    <a:bodyPr/>
                    <a:lstStyle/>
                    <a:p>
                      <a:pPr marL="0" marR="0">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r>
              <a:tr h="421161">
                <a:tc>
                  <a:txBody>
                    <a:bodyPr/>
                    <a:lstStyle/>
                    <a:p>
                      <a:pPr marL="0" marR="0">
                        <a:spcBef>
                          <a:spcPts val="0"/>
                        </a:spcBef>
                        <a:spcAft>
                          <a:spcPts val="0"/>
                        </a:spcAft>
                      </a:pPr>
                      <a:r>
                        <a:rPr lang="en-US" sz="1600" dirty="0">
                          <a:effectLst/>
                        </a:rPr>
                        <a:t>65 to 70</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rPr>
                        <a:t>14,081</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9053</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64%</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1662</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18%</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1562</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94%</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r>
              <a:tr h="421161">
                <a:tc>
                  <a:txBody>
                    <a:bodyPr/>
                    <a:lstStyle/>
                    <a:p>
                      <a:pPr marL="0" marR="0">
                        <a:spcBef>
                          <a:spcPts val="0"/>
                        </a:spcBef>
                        <a:spcAft>
                          <a:spcPts val="0"/>
                        </a:spcAft>
                      </a:pPr>
                      <a:r>
                        <a:rPr lang="en-US" sz="1600" dirty="0">
                          <a:effectLst/>
                        </a:rPr>
                        <a:t>71 – 75</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rPr>
                        <a:t>8559</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6949</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81%</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1444</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1382</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96%</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r>
              <a:tr h="421161">
                <a:tc>
                  <a:txBody>
                    <a:bodyPr/>
                    <a:lstStyle/>
                    <a:p>
                      <a:pPr marL="0" marR="0">
                        <a:spcBef>
                          <a:spcPts val="0"/>
                        </a:spcBef>
                        <a:spcAft>
                          <a:spcPts val="0"/>
                        </a:spcAft>
                      </a:pPr>
                      <a:r>
                        <a:rPr lang="en-US" sz="1600" dirty="0">
                          <a:effectLst/>
                        </a:rPr>
                        <a:t>76 – 80</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rPr>
                        <a:t>5787</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4824</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83%</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1161</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24%</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1114</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96%</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r>
              <a:tr h="421161">
                <a:tc>
                  <a:txBody>
                    <a:bodyPr/>
                    <a:lstStyle/>
                    <a:p>
                      <a:pPr marL="0" marR="0">
                        <a:spcBef>
                          <a:spcPts val="0"/>
                        </a:spcBef>
                        <a:spcAft>
                          <a:spcPts val="0"/>
                        </a:spcAft>
                      </a:pPr>
                      <a:r>
                        <a:rPr lang="en-US" sz="1600" dirty="0">
                          <a:effectLst/>
                        </a:rPr>
                        <a:t>81 – 85</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rPr>
                        <a:t>4279</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3606</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84%</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1052</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29%</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1005</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96%</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r>
              <a:tr h="421161">
                <a:tc>
                  <a:txBody>
                    <a:bodyPr/>
                    <a:lstStyle/>
                    <a:p>
                      <a:pPr marL="0" marR="0">
                        <a:spcBef>
                          <a:spcPts val="0"/>
                        </a:spcBef>
                        <a:spcAft>
                          <a:spcPts val="0"/>
                        </a:spcAft>
                      </a:pPr>
                      <a:r>
                        <a:rPr lang="en-US" sz="1600" dirty="0">
                          <a:effectLst/>
                        </a:rPr>
                        <a:t>86 – 90</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rPr>
                        <a:t> 2619</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2150</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82%</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773</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36%</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751</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97%</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r>
              <a:tr h="421161">
                <a:tc>
                  <a:txBody>
                    <a:bodyPr/>
                    <a:lstStyle/>
                    <a:p>
                      <a:pPr marL="0" marR="0">
                        <a:spcBef>
                          <a:spcPts val="0"/>
                        </a:spcBef>
                        <a:spcAft>
                          <a:spcPts val="0"/>
                        </a:spcAft>
                      </a:pPr>
                      <a:r>
                        <a:rPr lang="en-US" sz="1600" dirty="0">
                          <a:effectLst/>
                        </a:rPr>
                        <a:t>91 and above</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rPr>
                        <a:t>1442</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1087</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a:effectLst/>
                        </a:rPr>
                        <a:t>75%</a:t>
                      </a:r>
                      <a:endParaRPr lang="en-US" sz="160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a:effectLst/>
                        </a:rPr>
                        <a:t>434</a:t>
                      </a:r>
                      <a:endParaRPr lang="en-US" sz="160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a:effectLst/>
                        </a:rPr>
                        <a:t>40%</a:t>
                      </a:r>
                      <a:endParaRPr lang="en-US" sz="160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a:effectLst/>
                        </a:rPr>
                        <a:t>411</a:t>
                      </a:r>
                      <a:endParaRPr lang="en-US" sz="160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600" dirty="0">
                          <a:effectLst/>
                        </a:rPr>
                        <a:t>95%</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95000"/>
                      </a:schemeClr>
                    </a:solidFill>
                  </a:tcPr>
                </a:tc>
              </a:tr>
              <a:tr h="421161">
                <a:tc>
                  <a:txBody>
                    <a:bodyPr/>
                    <a:lstStyle/>
                    <a:p>
                      <a:pPr marL="0" marR="0">
                        <a:spcBef>
                          <a:spcPts val="0"/>
                        </a:spcBef>
                        <a:spcAft>
                          <a:spcPts val="0"/>
                        </a:spcAft>
                      </a:pPr>
                      <a:r>
                        <a:rPr lang="en-US" sz="1600" dirty="0">
                          <a:effectLst/>
                        </a:rPr>
                        <a:t>TOTAL</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rPr>
                        <a:t>36,767</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27,663</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75%</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6526</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24%</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6225</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600" dirty="0">
                          <a:effectLst/>
                        </a:rPr>
                        <a:t>95%</a:t>
                      </a:r>
                      <a:endParaRPr lang="en-US" sz="1600" dirty="0">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r>
            </a:tbl>
          </a:graphicData>
        </a:graphic>
      </p:graphicFrame>
      <p:sp>
        <p:nvSpPr>
          <p:cNvPr id="10" name="Right Triangle 9"/>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1934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_dtmyz2[1]"/>
          <p:cNvPicPr>
            <a:picLocks noGrp="1" noChangeAspect="1" noChangeArrowheads="1"/>
          </p:cNvPicPr>
          <p:nvPr>
            <p:ph type="subTitle" idx="1"/>
          </p:nvPr>
        </p:nvPicPr>
        <p:blipFill>
          <a:blip r:embed="rId2" cstate="print">
            <a:extLst>
              <a:ext uri="{28A0092B-C50C-407E-A947-70E740481C1C}">
                <a14:useLocalDpi xmlns:a14="http://schemas.microsoft.com/office/drawing/2010/main" val="0"/>
              </a:ext>
            </a:extLst>
          </a:blip>
          <a:srcRect/>
          <a:stretch>
            <a:fillRect/>
          </a:stretch>
        </p:blipFill>
        <p:spPr>
          <a:xfrm>
            <a:off x="2133600" y="1295400"/>
            <a:ext cx="5334000" cy="4343400"/>
          </a:xfrm>
          <a:noFill/>
        </p:spPr>
      </p:pic>
      <p:sp>
        <p:nvSpPr>
          <p:cNvPr id="36867" name="TextBox 2"/>
          <p:cNvSpPr txBox="1">
            <a:spLocks noChangeArrowheads="1"/>
          </p:cNvSpPr>
          <p:nvPr/>
        </p:nvSpPr>
        <p:spPr bwMode="auto">
          <a:xfrm>
            <a:off x="3962400" y="25146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Evaluative </a:t>
            </a:r>
          </a:p>
          <a:p>
            <a:pPr eaLnBrk="1" hangingPunct="1"/>
            <a:r>
              <a:rPr lang="en-US" altLang="en-US" sz="2400"/>
              <a:t>  Thinking</a:t>
            </a:r>
          </a:p>
        </p:txBody>
      </p:sp>
      <p:sp>
        <p:nvSpPr>
          <p:cNvPr id="2" name="TextBox 1"/>
          <p:cNvSpPr txBox="1"/>
          <p:nvPr/>
        </p:nvSpPr>
        <p:spPr>
          <a:xfrm>
            <a:off x="228600" y="6019800"/>
            <a:ext cx="6858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679376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rPr>
              <a:t>What happens after data are collected?</a:t>
            </a:r>
            <a:endParaRPr lang="en-US" sz="3200" dirty="0">
              <a:solidFill>
                <a:srgbClr val="C00000"/>
              </a:solidFill>
            </a:endParaRPr>
          </a:p>
        </p:txBody>
      </p:sp>
      <p:sp>
        <p:nvSpPr>
          <p:cNvPr id="3" name="Content Placeholder 2"/>
          <p:cNvSpPr>
            <a:spLocks noGrp="1"/>
          </p:cNvSpPr>
          <p:nvPr>
            <p:ph sz="quarter" idx="1"/>
          </p:nvPr>
        </p:nvSpPr>
        <p:spPr>
          <a:xfrm>
            <a:off x="466725" y="1372730"/>
            <a:ext cx="8229600" cy="4937760"/>
          </a:xfrm>
        </p:spPr>
        <p:txBody>
          <a:bodyPr>
            <a:normAutofit fontScale="92500" lnSpcReduction="20000"/>
          </a:bodyPr>
          <a:lstStyle/>
          <a:p>
            <a:pPr marL="742950" indent="-742950">
              <a:spcBef>
                <a:spcPts val="2400"/>
              </a:spcBef>
              <a:buClr>
                <a:srgbClr val="000066"/>
              </a:buClr>
              <a:buFont typeface="+mj-lt"/>
              <a:buAutoNum type="arabicPeriod"/>
            </a:pPr>
            <a:r>
              <a:rPr lang="en-US" sz="3600" dirty="0" smtClean="0"/>
              <a:t>Data are analyzed according to plans. Results/findings are summarized.</a:t>
            </a:r>
          </a:p>
          <a:p>
            <a:pPr marL="742950" indent="-742950">
              <a:spcBef>
                <a:spcPts val="2400"/>
              </a:spcBef>
              <a:buClr>
                <a:srgbClr val="000066"/>
              </a:buClr>
              <a:buFont typeface="+mj-lt"/>
              <a:buAutoNum type="arabicPeriod"/>
            </a:pPr>
            <a:r>
              <a:rPr lang="en-US" sz="3600" dirty="0" smtClean="0"/>
              <a:t>Findings must be converted into a format that can be shared with others.</a:t>
            </a:r>
          </a:p>
          <a:p>
            <a:pPr marL="742950" indent="-742950">
              <a:spcBef>
                <a:spcPts val="2400"/>
              </a:spcBef>
              <a:buClr>
                <a:srgbClr val="000066"/>
              </a:buClr>
              <a:buFont typeface="+mj-lt"/>
              <a:buAutoNum type="arabicPeriod"/>
            </a:pPr>
            <a:r>
              <a:rPr lang="en-US" sz="3600" dirty="0" smtClean="0"/>
              <a:t>Action steps should be developed from findings.</a:t>
            </a:r>
          </a:p>
          <a:p>
            <a:pPr marL="571500" indent="-571500">
              <a:buClr>
                <a:srgbClr val="000066"/>
              </a:buClr>
              <a:buFont typeface="Wingdings 3" pitchFamily="18" charset="2"/>
              <a:buNone/>
            </a:pPr>
            <a:endParaRPr lang="en-US" sz="3500" dirty="0" smtClean="0"/>
          </a:p>
          <a:p>
            <a:pPr marL="571500" indent="-571500">
              <a:buClr>
                <a:srgbClr val="000066"/>
              </a:buClr>
              <a:buFont typeface="Wingdings 3" pitchFamily="18" charset="2"/>
              <a:buNone/>
            </a:pPr>
            <a:r>
              <a:rPr lang="en-US" sz="3500" dirty="0" smtClean="0"/>
              <a:t> “</a:t>
            </a:r>
            <a:r>
              <a:rPr lang="en-US" sz="3500" i="1" dirty="0" smtClean="0"/>
              <a:t>Now that we know _____ we will _____.”</a:t>
            </a:r>
          </a:p>
        </p:txBody>
      </p:sp>
      <p:sp>
        <p:nvSpPr>
          <p:cNvPr id="7" name="TextBox 6"/>
          <p:cNvSpPr txBox="1"/>
          <p:nvPr/>
        </p:nvSpPr>
        <p:spPr>
          <a:xfrm>
            <a:off x="714375" y="617220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9" name="Slide Number Placeholder 3"/>
          <p:cNvSpPr>
            <a:spLocks noGrp="1"/>
          </p:cNvSpPr>
          <p:nvPr>
            <p:ph type="sldNum" sz="quarter" idx="12"/>
          </p:nvPr>
        </p:nvSpPr>
        <p:spPr>
          <a:xfrm>
            <a:off x="6553200" y="6245225"/>
            <a:ext cx="2133600" cy="476250"/>
          </a:xfrm>
        </p:spPr>
        <p:txBody>
          <a:bodyPr/>
          <a:lstStyle/>
          <a:p>
            <a:r>
              <a:rPr lang="en-US" dirty="0" smtClean="0"/>
              <a:t>34</a:t>
            </a:r>
            <a:endParaRPr lang="en-US" dirty="0"/>
          </a:p>
        </p:txBody>
      </p:sp>
    </p:spTree>
    <p:extLst>
      <p:ext uri="{BB962C8B-B14F-4D97-AF65-F5344CB8AC3E}">
        <p14:creationId xmlns:p14="http://schemas.microsoft.com/office/powerpoint/2010/main" val="10785056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3272"/>
          </a:xfrm>
          <a:noFill/>
        </p:spPr>
        <p:txBody>
          <a:bodyPr/>
          <a:lstStyle/>
          <a:p>
            <a:r>
              <a:rPr lang="en-US" sz="4000" dirty="0" smtClean="0"/>
              <a:t>Evaluation Example: Findings Yr. 1</a:t>
            </a:r>
            <a:endParaRPr lang="en-US" sz="4000" dirty="0"/>
          </a:p>
        </p:txBody>
      </p:sp>
      <p:sp>
        <p:nvSpPr>
          <p:cNvPr id="3" name="Content Placeholder 2"/>
          <p:cNvSpPr>
            <a:spLocks noGrp="1"/>
          </p:cNvSpPr>
          <p:nvPr>
            <p:ph sz="quarter" idx="1"/>
          </p:nvPr>
        </p:nvSpPr>
        <p:spPr>
          <a:xfrm>
            <a:off x="471487" y="1219200"/>
            <a:ext cx="8229600" cy="4724400"/>
          </a:xfrm>
        </p:spPr>
        <p:txBody>
          <a:bodyPr>
            <a:noAutofit/>
          </a:bodyPr>
          <a:lstStyle/>
          <a:p>
            <a:pPr lvl="0"/>
            <a:r>
              <a:rPr lang="en-US" sz="1600" b="1" dirty="0"/>
              <a:t>Decrease fall incidence</a:t>
            </a:r>
            <a:r>
              <a:rPr lang="en-US" sz="1600" dirty="0"/>
              <a:t>: rate went from 28% at baseline to 24% at conclusion of Year 1 (much lower for younger patients — 18% for those 65 – 70, much higher— 40% for those 91 and above).</a:t>
            </a:r>
          </a:p>
          <a:p>
            <a:pPr lvl="0"/>
            <a:r>
              <a:rPr lang="en-US" sz="1600" b="1" dirty="0"/>
              <a:t>Increase strength and balance for those at high risk who participate in Matter of Balance</a:t>
            </a:r>
            <a:r>
              <a:rPr lang="en-US" sz="1600" dirty="0"/>
              <a:t>: participants reported increased certainty regarding their abilities to protect themselves if they fall, increased steadiness, and able to find ways to reduce falls and get up from falls.  Substantially more clients were sure they had increased their physical strength, fewer were allowing fear of falls to impinge on their social activities, and many more (74% compared to 55%) were doing regular exercise.</a:t>
            </a:r>
          </a:p>
          <a:p>
            <a:pPr lvl="0"/>
            <a:r>
              <a:rPr lang="en-US" sz="1600" b="1" dirty="0"/>
              <a:t>Increase home safety where needed through modifications</a:t>
            </a:r>
            <a:r>
              <a:rPr lang="en-US" sz="1600" dirty="0"/>
              <a:t>: multiple homes were visited and assessed, safety and security improvements were made and clients were satisfied with the service.</a:t>
            </a:r>
          </a:p>
          <a:p>
            <a:pPr lvl="0"/>
            <a:r>
              <a:rPr lang="en-US" sz="1600" b="1" dirty="0"/>
              <a:t>Achieve desired utilization of clinical pharmacist consultation and development of appropriate fall-risk responses</a:t>
            </a:r>
            <a:r>
              <a:rPr lang="en-US" sz="1600" dirty="0"/>
              <a:t>.  Pharmacist was somewhat under-utilized during Year 1.  By years end, additional queries were undertaken showing increased risk associated with medications, and structural changes were made to the Pharmacist role so that she would </a:t>
            </a:r>
            <a:r>
              <a:rPr lang="en-US" sz="1600" dirty="0" smtClean="0"/>
              <a:t>before </a:t>
            </a:r>
            <a:r>
              <a:rPr lang="en-US" sz="1600" dirty="0"/>
              <a:t>integrated with the whole program and use would increase. </a:t>
            </a:r>
          </a:p>
        </p:txBody>
      </p:sp>
      <p:sp>
        <p:nvSpPr>
          <p:cNvPr id="4" name="Slide Number Placeholder 3"/>
          <p:cNvSpPr>
            <a:spLocks noGrp="1"/>
          </p:cNvSpPr>
          <p:nvPr>
            <p:ph type="sldNum" sz="quarter" idx="12"/>
          </p:nvPr>
        </p:nvSpPr>
        <p:spPr/>
        <p:txBody>
          <a:bodyPr/>
          <a:lstStyle/>
          <a:p>
            <a:r>
              <a:rPr lang="en-US" dirty="0" smtClean="0"/>
              <a:t>35</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8" name="Right Triangle 7"/>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5663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24" y="86508"/>
            <a:ext cx="8229600" cy="1143000"/>
          </a:xfrm>
        </p:spPr>
        <p:txBody>
          <a:bodyPr>
            <a:normAutofit/>
          </a:bodyPr>
          <a:lstStyle/>
          <a:p>
            <a:r>
              <a:rPr lang="en-US" sz="3400" dirty="0" smtClean="0">
                <a:solidFill>
                  <a:schemeClr val="tx1"/>
                </a:solidFill>
              </a:rPr>
              <a:t>Examples of Recommended Action Steps</a:t>
            </a:r>
            <a:endParaRPr lang="en-US" sz="3400" dirty="0">
              <a:solidFill>
                <a:schemeClr val="tx1"/>
              </a:solidFill>
            </a:endParaRPr>
          </a:p>
        </p:txBody>
      </p:sp>
      <p:sp>
        <p:nvSpPr>
          <p:cNvPr id="7" name="TextBox 6"/>
          <p:cNvSpPr txBox="1"/>
          <p:nvPr/>
        </p:nvSpPr>
        <p:spPr>
          <a:xfrm>
            <a:off x="714375" y="617220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9" name="Slide Number Placeholder 3"/>
          <p:cNvSpPr>
            <a:spLocks noGrp="1"/>
          </p:cNvSpPr>
          <p:nvPr>
            <p:ph type="sldNum" sz="quarter" idx="12"/>
          </p:nvPr>
        </p:nvSpPr>
        <p:spPr>
          <a:xfrm>
            <a:off x="6553200" y="6245225"/>
            <a:ext cx="2133600" cy="476250"/>
          </a:xfrm>
        </p:spPr>
        <p:txBody>
          <a:bodyPr/>
          <a:lstStyle/>
          <a:p>
            <a:r>
              <a:rPr lang="en-US" dirty="0" smtClean="0"/>
              <a:t>36</a:t>
            </a:r>
            <a:endParaRPr lang="en-US" dirty="0"/>
          </a:p>
        </p:txBody>
      </p:sp>
      <p:sp>
        <p:nvSpPr>
          <p:cNvPr id="10" name="Right Triangle 9"/>
          <p:cNvSpPr/>
          <p:nvPr/>
        </p:nvSpPr>
        <p:spPr>
          <a:xfrm rot="5400000">
            <a:off x="95725" y="-80271"/>
            <a:ext cx="763999" cy="897850"/>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60758" y="1003277"/>
            <a:ext cx="8229600" cy="5168923"/>
          </a:xfrm>
        </p:spPr>
        <p:txBody>
          <a:bodyPr/>
          <a:lstStyle/>
          <a:p>
            <a:pPr lvl="0"/>
            <a:r>
              <a:rPr lang="en-US" sz="2000" i="1" dirty="0" smtClean="0"/>
              <a:t>Continue </a:t>
            </a:r>
            <a:r>
              <a:rPr lang="en-US" sz="2000" i="1" dirty="0"/>
              <a:t>to pay attention to age cohorts, medication use, and diabetes care as fall risk assessment is continued.  </a:t>
            </a:r>
            <a:endParaRPr lang="en-US" sz="2000" dirty="0"/>
          </a:p>
          <a:p>
            <a:pPr lvl="0"/>
            <a:r>
              <a:rPr lang="en-US" sz="2000" i="1" dirty="0" smtClean="0"/>
              <a:t>Ensure </a:t>
            </a:r>
            <a:r>
              <a:rPr lang="en-US" sz="2000" i="1" dirty="0"/>
              <a:t>that all new practices that join the medical home receive full education about the Falls Prevention Partnership, follow standard practices (especially plan development and referrals when needed), utilize interventions.</a:t>
            </a:r>
            <a:endParaRPr lang="en-US" sz="2000" dirty="0"/>
          </a:p>
          <a:p>
            <a:pPr lvl="0"/>
            <a:r>
              <a:rPr lang="en-US" sz="2000" i="1" dirty="0" smtClean="0"/>
              <a:t>Continue </a:t>
            </a:r>
            <a:r>
              <a:rPr lang="en-US" sz="2000" i="1" dirty="0"/>
              <a:t>exploring program delivery modifications for M.O.B. while maintaining the evidence-based program structure (possibly add more and earlier exercise routines to training).</a:t>
            </a:r>
            <a:endParaRPr lang="en-US" sz="2000" dirty="0"/>
          </a:p>
          <a:p>
            <a:pPr lvl="0"/>
            <a:r>
              <a:rPr lang="en-US" sz="2000" i="1" dirty="0" smtClean="0"/>
              <a:t>Continue </a:t>
            </a:r>
            <a:r>
              <a:rPr lang="en-US" sz="2000" i="1" dirty="0"/>
              <a:t>to focus on outreach, scheduling, reminders, and follow-up to ensure that as many patients as possible avail themselves of the full M.O.B. curriculum, especially given the important reported benefits.</a:t>
            </a:r>
            <a:endParaRPr lang="en-US" sz="2000" dirty="0"/>
          </a:p>
          <a:p>
            <a:pPr lvl="0"/>
            <a:r>
              <a:rPr lang="en-US" sz="2000" i="1" dirty="0" smtClean="0"/>
              <a:t>Continue </a:t>
            </a:r>
            <a:r>
              <a:rPr lang="en-US" sz="2000" i="1" dirty="0"/>
              <a:t>to ensure that all Care Managers are briefed regarding available Home Modification services and make appropriate referrals to maximize utilization of available </a:t>
            </a:r>
            <a:r>
              <a:rPr lang="en-US" sz="2000" i="1" dirty="0" smtClean="0"/>
              <a:t>services</a:t>
            </a:r>
            <a:endParaRPr lang="en-US" sz="2000" dirty="0"/>
          </a:p>
        </p:txBody>
      </p:sp>
    </p:spTree>
    <p:extLst>
      <p:ext uri="{BB962C8B-B14F-4D97-AF65-F5344CB8AC3E}">
        <p14:creationId xmlns:p14="http://schemas.microsoft.com/office/powerpoint/2010/main" val="31655043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400" dirty="0" smtClean="0">
                <a:solidFill>
                  <a:schemeClr val="tx1"/>
                </a:solidFill>
              </a:rPr>
              <a:t>Data Tools Choices</a:t>
            </a:r>
            <a:endParaRPr lang="en-US" sz="3400"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43653762"/>
              </p:ext>
            </p:extLst>
          </p:nvPr>
        </p:nvGraphicFramePr>
        <p:xfrm>
          <a:off x="457200" y="986118"/>
          <a:ext cx="8229600" cy="4388009"/>
        </p:xfrm>
        <a:graphic>
          <a:graphicData uri="http://schemas.openxmlformats.org/drawingml/2006/table">
            <a:tbl>
              <a:tblPr firstRow="1" bandRow="1">
                <a:tableStyleId>{5DA37D80-6434-44D0-A028-1B22A696006F}</a:tableStyleId>
              </a:tblPr>
              <a:tblGrid>
                <a:gridCol w="1971675"/>
                <a:gridCol w="1600200"/>
                <a:gridCol w="1600200"/>
                <a:gridCol w="1411605"/>
                <a:gridCol w="1645920"/>
              </a:tblGrid>
              <a:tr h="690282">
                <a:tc>
                  <a:txBody>
                    <a:bodyPr/>
                    <a:lstStyle/>
                    <a:p>
                      <a:endParaRPr lang="en-US" dirty="0">
                        <a:latin typeface="Calibri" panose="020F0502020204030204" pitchFamily="34" charset="0"/>
                      </a:endParaRPr>
                    </a:p>
                  </a:txBody>
                  <a:tcPr>
                    <a:solidFill>
                      <a:schemeClr val="bg1"/>
                    </a:solidFill>
                  </a:tcPr>
                </a:tc>
                <a:tc>
                  <a:txBody>
                    <a:bodyPr/>
                    <a:lstStyle/>
                    <a:p>
                      <a:pPr algn="ctr"/>
                      <a:r>
                        <a:rPr lang="en-US" dirty="0" smtClean="0">
                          <a:latin typeface="Calibri" panose="020F0502020204030204" pitchFamily="34" charset="0"/>
                        </a:rPr>
                        <a:t>Google Forms</a:t>
                      </a:r>
                      <a:endParaRPr lang="en-US" dirty="0">
                        <a:latin typeface="Calibri" panose="020F0502020204030204" pitchFamily="34" charset="0"/>
                      </a:endParaRPr>
                    </a:p>
                  </a:txBody>
                  <a:tcPr>
                    <a:solidFill>
                      <a:schemeClr val="bg1"/>
                    </a:solidFill>
                  </a:tcPr>
                </a:tc>
                <a:tc>
                  <a:txBody>
                    <a:bodyPr/>
                    <a:lstStyle/>
                    <a:p>
                      <a:pPr algn="ctr"/>
                      <a:r>
                        <a:rPr lang="en-US" dirty="0" smtClean="0">
                          <a:latin typeface="Calibri" panose="020F0502020204030204" pitchFamily="34" charset="0"/>
                        </a:rPr>
                        <a:t>Survey Monkey</a:t>
                      </a:r>
                      <a:endParaRPr lang="en-US" dirty="0">
                        <a:latin typeface="Calibri" panose="020F0502020204030204" pitchFamily="34" charset="0"/>
                      </a:endParaRPr>
                    </a:p>
                  </a:txBody>
                  <a:tcPr>
                    <a:solidFill>
                      <a:schemeClr val="bg1"/>
                    </a:solidFill>
                  </a:tcPr>
                </a:tc>
                <a:tc>
                  <a:txBody>
                    <a:bodyPr/>
                    <a:lstStyle/>
                    <a:p>
                      <a:pPr algn="ctr"/>
                      <a:r>
                        <a:rPr lang="en-US" dirty="0" smtClean="0">
                          <a:latin typeface="Calibri" panose="020F0502020204030204" pitchFamily="34" charset="0"/>
                        </a:rPr>
                        <a:t>Microsoft</a:t>
                      </a:r>
                      <a:r>
                        <a:rPr lang="en-US" baseline="0" dirty="0" smtClean="0">
                          <a:latin typeface="Calibri" panose="020F0502020204030204" pitchFamily="34" charset="0"/>
                        </a:rPr>
                        <a:t> Excel</a:t>
                      </a:r>
                      <a:endParaRPr lang="en-US" dirty="0">
                        <a:latin typeface="Calibri" panose="020F0502020204030204" pitchFamily="34" charset="0"/>
                      </a:endParaRPr>
                    </a:p>
                  </a:txBody>
                  <a:tcPr>
                    <a:solidFill>
                      <a:schemeClr val="bg1"/>
                    </a:solidFill>
                  </a:tcPr>
                </a:tc>
                <a:tc>
                  <a:txBody>
                    <a:bodyPr/>
                    <a:lstStyle/>
                    <a:p>
                      <a:pPr algn="ctr"/>
                      <a:r>
                        <a:rPr lang="en-US" dirty="0" smtClean="0">
                          <a:latin typeface="Calibri" panose="020F0502020204030204" pitchFamily="34" charset="0"/>
                        </a:rPr>
                        <a:t>       PSPP*</a:t>
                      </a:r>
                      <a:endParaRPr lang="en-US" dirty="0">
                        <a:latin typeface="Calibri" panose="020F0502020204030204" pitchFamily="34" charset="0"/>
                      </a:endParaRPr>
                    </a:p>
                  </a:txBody>
                  <a:tcPr>
                    <a:solidFill>
                      <a:schemeClr val="bg1"/>
                    </a:solidFill>
                  </a:tcPr>
                </a:tc>
              </a:tr>
              <a:tr h="543023">
                <a:tc>
                  <a:txBody>
                    <a:bodyPr/>
                    <a:lstStyle/>
                    <a:p>
                      <a:pPr algn="l"/>
                      <a:r>
                        <a:rPr lang="en-US" dirty="0" smtClean="0">
                          <a:latin typeface="Calibri" panose="020F0502020204030204" pitchFamily="34" charset="0"/>
                        </a:rPr>
                        <a:t>COST</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FREE</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$228 - $300</a:t>
                      </a:r>
                    </a:p>
                    <a:p>
                      <a:pPr algn="ctr"/>
                      <a:r>
                        <a:rPr lang="en-US" dirty="0" smtClean="0">
                          <a:latin typeface="Calibri" panose="020F0502020204030204" pitchFamily="34" charset="0"/>
                        </a:rPr>
                        <a:t>PER</a:t>
                      </a:r>
                      <a:r>
                        <a:rPr lang="en-US" baseline="0" dirty="0" smtClean="0">
                          <a:latin typeface="Calibri" panose="020F0502020204030204" pitchFamily="34" charset="0"/>
                        </a:rPr>
                        <a:t> YEAR</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“FREE”</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FREE</a:t>
                      </a:r>
                      <a:endParaRPr lang="en-US" dirty="0">
                        <a:latin typeface="Calibri" panose="020F0502020204030204" pitchFamily="34" charset="0"/>
                      </a:endParaRPr>
                    </a:p>
                  </a:txBody>
                  <a:tcPr anchor="ctr"/>
                </a:tc>
              </a:tr>
              <a:tr h="543023">
                <a:tc>
                  <a:txBody>
                    <a:bodyPr/>
                    <a:lstStyle/>
                    <a:p>
                      <a:pPr algn="l"/>
                      <a:r>
                        <a:rPr lang="en-US" dirty="0" smtClean="0">
                          <a:latin typeface="Calibri" panose="020F0502020204030204" pitchFamily="34" charset="0"/>
                        </a:rPr>
                        <a:t>WEB-BASED</a:t>
                      </a:r>
                      <a:endParaRPr lang="en-US" dirty="0">
                        <a:latin typeface="Calibri" panose="020F0502020204030204" pitchFamily="34" charset="0"/>
                      </a:endParaRPr>
                    </a:p>
                  </a:txBody>
                  <a:tcPr anchor="ctr">
                    <a:solidFill>
                      <a:schemeClr val="bg1"/>
                    </a:solidFill>
                  </a:tcPr>
                </a:tc>
                <a:tc>
                  <a:txBody>
                    <a:bodyPr/>
                    <a:lstStyle/>
                    <a:p>
                      <a:pPr algn="ctr"/>
                      <a:r>
                        <a:rPr lang="en-US" dirty="0" smtClean="0">
                          <a:latin typeface="Calibri" panose="020F0502020204030204" pitchFamily="34" charset="0"/>
                        </a:rPr>
                        <a:t>YES</a:t>
                      </a:r>
                      <a:endParaRPr lang="en-US" dirty="0">
                        <a:latin typeface="Calibri" panose="020F0502020204030204" pitchFamily="34" charset="0"/>
                      </a:endParaRPr>
                    </a:p>
                  </a:txBody>
                  <a:tcPr anchor="ctr">
                    <a:solidFill>
                      <a:schemeClr val="bg1"/>
                    </a:solidFill>
                  </a:tcPr>
                </a:tc>
                <a:tc>
                  <a:txBody>
                    <a:bodyPr/>
                    <a:lstStyle/>
                    <a:p>
                      <a:pPr algn="ctr"/>
                      <a:r>
                        <a:rPr lang="en-US" dirty="0" smtClean="0">
                          <a:latin typeface="Calibri" panose="020F0502020204030204" pitchFamily="34" charset="0"/>
                        </a:rPr>
                        <a:t>YES</a:t>
                      </a:r>
                      <a:endParaRPr lang="en-US" dirty="0">
                        <a:latin typeface="Calibri" panose="020F0502020204030204" pitchFamily="34" charset="0"/>
                      </a:endParaRPr>
                    </a:p>
                  </a:txBody>
                  <a:tcPr anchor="ctr">
                    <a:solidFill>
                      <a:schemeClr val="bg1"/>
                    </a:solidFill>
                  </a:tcPr>
                </a:tc>
                <a:tc>
                  <a:txBody>
                    <a:bodyPr/>
                    <a:lstStyle/>
                    <a:p>
                      <a:pPr algn="ctr"/>
                      <a:r>
                        <a:rPr lang="en-US" dirty="0" smtClean="0">
                          <a:latin typeface="Calibri" panose="020F0502020204030204" pitchFamily="34" charset="0"/>
                        </a:rPr>
                        <a:t>NO</a:t>
                      </a:r>
                      <a:endParaRPr lang="en-US" dirty="0">
                        <a:latin typeface="Calibri" panose="020F0502020204030204" pitchFamily="34" charset="0"/>
                      </a:endParaRPr>
                    </a:p>
                  </a:txBody>
                  <a:tcPr anchor="ctr">
                    <a:solidFill>
                      <a:schemeClr val="bg1"/>
                    </a:solidFill>
                  </a:tcPr>
                </a:tc>
                <a:tc>
                  <a:txBody>
                    <a:bodyPr/>
                    <a:lstStyle/>
                    <a:p>
                      <a:pPr algn="ctr"/>
                      <a:r>
                        <a:rPr lang="en-US" dirty="0" smtClean="0">
                          <a:latin typeface="Calibri" panose="020F0502020204030204" pitchFamily="34" charset="0"/>
                        </a:rPr>
                        <a:t>NO</a:t>
                      </a:r>
                      <a:endParaRPr lang="en-US" dirty="0">
                        <a:latin typeface="Calibri" panose="020F0502020204030204" pitchFamily="34" charset="0"/>
                      </a:endParaRPr>
                    </a:p>
                  </a:txBody>
                  <a:tcPr anchor="ctr">
                    <a:solidFill>
                      <a:schemeClr val="bg1"/>
                    </a:solidFill>
                  </a:tcPr>
                </a:tc>
              </a:tr>
              <a:tr h="543023">
                <a:tc>
                  <a:txBody>
                    <a:bodyPr/>
                    <a:lstStyle/>
                    <a:p>
                      <a:pPr algn="l"/>
                      <a:r>
                        <a:rPr lang="en-US" dirty="0" smtClean="0">
                          <a:latin typeface="Calibri" panose="020F0502020204030204" pitchFamily="34" charset="0"/>
                        </a:rPr>
                        <a:t>INTERFACE</a:t>
                      </a:r>
                      <a:endParaRPr lang="en-US" dirty="0">
                        <a:latin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e-Survey</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e-Survey</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SPREAD</a:t>
                      </a:r>
                    </a:p>
                    <a:p>
                      <a:pPr algn="ctr"/>
                      <a:r>
                        <a:rPr lang="en-US" dirty="0" smtClean="0">
                          <a:latin typeface="Calibri" panose="020F0502020204030204" pitchFamily="34" charset="0"/>
                        </a:rPr>
                        <a:t>SHEET</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SPREAD</a:t>
                      </a:r>
                    </a:p>
                    <a:p>
                      <a:pPr algn="ctr"/>
                      <a:r>
                        <a:rPr lang="en-US" dirty="0" smtClean="0">
                          <a:latin typeface="Calibri" panose="020F0502020204030204" pitchFamily="34" charset="0"/>
                        </a:rPr>
                        <a:t>SHEET</a:t>
                      </a:r>
                    </a:p>
                  </a:txBody>
                  <a:tcPr anchor="ctr"/>
                </a:tc>
              </a:tr>
              <a:tr h="937272">
                <a:tc>
                  <a:txBody>
                    <a:bodyPr/>
                    <a:lstStyle/>
                    <a:p>
                      <a:pPr algn="l"/>
                      <a:r>
                        <a:rPr lang="en-US" dirty="0" smtClean="0">
                          <a:latin typeface="Calibri" panose="020F0502020204030204" pitchFamily="34" charset="0"/>
                        </a:rPr>
                        <a:t>PRINT-READY</a:t>
                      </a:r>
                      <a:r>
                        <a:rPr lang="en-US" baseline="0" dirty="0" smtClean="0">
                          <a:latin typeface="Calibri" panose="020F0502020204030204" pitchFamily="34" charset="0"/>
                        </a:rPr>
                        <a:t> SURVEYS</a:t>
                      </a:r>
                      <a:endParaRPr lang="en-US" dirty="0">
                        <a:latin typeface="Calibri" panose="020F0502020204030204" pitchFamily="34" charset="0"/>
                      </a:endParaRPr>
                    </a:p>
                  </a:txBody>
                  <a:tcPr anchor="ctr">
                    <a:solidFill>
                      <a:schemeClr val="bg1"/>
                    </a:solidFill>
                  </a:tcPr>
                </a:tc>
                <a:tc>
                  <a:txBody>
                    <a:bodyPr/>
                    <a:lstStyle/>
                    <a:p>
                      <a:pPr algn="ctr"/>
                      <a:r>
                        <a:rPr lang="en-US" dirty="0" smtClean="0">
                          <a:latin typeface="Calibri" panose="020F0502020204030204" pitchFamily="34" charset="0"/>
                        </a:rPr>
                        <a:t>YES</a:t>
                      </a:r>
                      <a:endParaRPr lang="en-US" dirty="0">
                        <a:latin typeface="Calibri" panose="020F0502020204030204" pitchFamily="34" charset="0"/>
                      </a:endParaRPr>
                    </a:p>
                  </a:txBody>
                  <a:tcPr anchor="ctr">
                    <a:solidFill>
                      <a:schemeClr val="bg1"/>
                    </a:solidFill>
                  </a:tcPr>
                </a:tc>
                <a:tc>
                  <a:txBody>
                    <a:bodyPr/>
                    <a:lstStyle/>
                    <a:p>
                      <a:pPr algn="ctr"/>
                      <a:r>
                        <a:rPr lang="en-US" dirty="0" smtClean="0">
                          <a:latin typeface="Calibri" panose="020F0502020204030204" pitchFamily="34" charset="0"/>
                        </a:rPr>
                        <a:t>YES</a:t>
                      </a:r>
                      <a:endParaRPr lang="en-US" dirty="0">
                        <a:latin typeface="Calibri" panose="020F0502020204030204" pitchFamily="34" charset="0"/>
                      </a:endParaRPr>
                    </a:p>
                  </a:txBody>
                  <a:tcPr anchor="ctr">
                    <a:solidFill>
                      <a:schemeClr val="bg1"/>
                    </a:solidFill>
                  </a:tcPr>
                </a:tc>
                <a:tc>
                  <a:txBody>
                    <a:bodyPr/>
                    <a:lstStyle/>
                    <a:p>
                      <a:pPr algn="ctr"/>
                      <a:r>
                        <a:rPr lang="en-US" dirty="0" smtClean="0">
                          <a:latin typeface="Calibri" panose="020F0502020204030204" pitchFamily="34" charset="0"/>
                        </a:rPr>
                        <a:t>NO</a:t>
                      </a:r>
                      <a:endParaRPr lang="en-US" dirty="0">
                        <a:latin typeface="Calibri" panose="020F0502020204030204" pitchFamily="34" charset="0"/>
                      </a:endParaRPr>
                    </a:p>
                  </a:txBody>
                  <a:tcPr anchor="ctr">
                    <a:solidFill>
                      <a:schemeClr val="bg1"/>
                    </a:solidFill>
                  </a:tcPr>
                </a:tc>
                <a:tc>
                  <a:txBody>
                    <a:bodyPr/>
                    <a:lstStyle/>
                    <a:p>
                      <a:pPr algn="ctr"/>
                      <a:r>
                        <a:rPr lang="en-US" dirty="0" smtClean="0">
                          <a:latin typeface="Calibri" panose="020F0502020204030204" pitchFamily="34" charset="0"/>
                        </a:rPr>
                        <a:t>NO</a:t>
                      </a:r>
                      <a:endParaRPr lang="en-US" dirty="0">
                        <a:latin typeface="Calibri" panose="020F0502020204030204" pitchFamily="34" charset="0"/>
                      </a:endParaRPr>
                    </a:p>
                  </a:txBody>
                  <a:tcPr anchor="ctr">
                    <a:solidFill>
                      <a:schemeClr val="bg1"/>
                    </a:solidFill>
                  </a:tcPr>
                </a:tc>
              </a:tr>
              <a:tr h="9372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ANALYTICAL POWER</a:t>
                      </a:r>
                    </a:p>
                    <a:p>
                      <a:pPr algn="l"/>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Basic</a:t>
                      </a:r>
                      <a:r>
                        <a:rPr lang="en-US" baseline="0" dirty="0" smtClean="0">
                          <a:latin typeface="Calibri" panose="020F0502020204030204" pitchFamily="34" charset="0"/>
                        </a:rPr>
                        <a:t> Only</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Basic +</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Basic</a:t>
                      </a:r>
                      <a:r>
                        <a:rPr lang="en-US" baseline="0" dirty="0" smtClean="0">
                          <a:latin typeface="Calibri" panose="020F0502020204030204" pitchFamily="34" charset="0"/>
                        </a:rPr>
                        <a:t> ++</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Advanced</a:t>
                      </a:r>
                      <a:endParaRPr lang="en-US" dirty="0">
                        <a:latin typeface="Calibri" panose="020F0502020204030204" pitchFamily="34" charset="0"/>
                      </a:endParaRPr>
                    </a:p>
                  </a:txBody>
                  <a:tcPr anchor="ctr"/>
                </a:tc>
              </a:tr>
            </a:tbl>
          </a:graphicData>
        </a:graphic>
      </p:graphicFrame>
      <p:sp>
        <p:nvSpPr>
          <p:cNvPr id="7" name="TextBox 6"/>
          <p:cNvSpPr txBox="1"/>
          <p:nvPr/>
        </p:nvSpPr>
        <p:spPr>
          <a:xfrm>
            <a:off x="714375" y="617220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7419785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_dtmyz2[1]"/>
          <p:cNvPicPr>
            <a:picLocks noGrp="1" noChangeAspect="1" noChangeArrowheads="1"/>
          </p:cNvPicPr>
          <p:nvPr>
            <p:ph type="subTitle" idx="1"/>
          </p:nvPr>
        </p:nvPicPr>
        <p:blipFill>
          <a:blip r:embed="rId2" cstate="print">
            <a:extLst>
              <a:ext uri="{28A0092B-C50C-407E-A947-70E740481C1C}">
                <a14:useLocalDpi xmlns:a14="http://schemas.microsoft.com/office/drawing/2010/main" val="0"/>
              </a:ext>
            </a:extLst>
          </a:blip>
          <a:srcRect/>
          <a:stretch>
            <a:fillRect/>
          </a:stretch>
        </p:blipFill>
        <p:spPr>
          <a:xfrm>
            <a:off x="2133600" y="1295400"/>
            <a:ext cx="5334000" cy="4343400"/>
          </a:xfrm>
          <a:noFill/>
        </p:spPr>
      </p:pic>
      <p:sp>
        <p:nvSpPr>
          <p:cNvPr id="36867" name="TextBox 2"/>
          <p:cNvSpPr txBox="1">
            <a:spLocks noChangeArrowheads="1"/>
          </p:cNvSpPr>
          <p:nvPr/>
        </p:nvSpPr>
        <p:spPr bwMode="auto">
          <a:xfrm>
            <a:off x="3962400" y="25146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Evaluative </a:t>
            </a:r>
          </a:p>
          <a:p>
            <a:pPr eaLnBrk="1" hangingPunct="1"/>
            <a:r>
              <a:rPr lang="en-US" altLang="en-US" sz="2400"/>
              <a:t>  Thinking</a:t>
            </a:r>
          </a:p>
        </p:txBody>
      </p:sp>
      <p:sp>
        <p:nvSpPr>
          <p:cNvPr id="2" name="TextBox 1"/>
          <p:cNvSpPr txBox="1"/>
          <p:nvPr/>
        </p:nvSpPr>
        <p:spPr>
          <a:xfrm>
            <a:off x="228600" y="6019800"/>
            <a:ext cx="6858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13298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14400"/>
          </a:xfrm>
        </p:spPr>
        <p:txBody>
          <a:bodyPr>
            <a:normAutofit/>
          </a:bodyPr>
          <a:lstStyle/>
          <a:p>
            <a:r>
              <a:rPr lang="en-US" sz="4000" dirty="0" smtClean="0">
                <a:solidFill>
                  <a:schemeClr val="tx1"/>
                </a:solidFill>
              </a:rPr>
              <a:t>What is Program Evaluation? 	</a:t>
            </a:r>
            <a:endParaRPr lang="en-US" sz="4000" dirty="0">
              <a:solidFill>
                <a:schemeClr val="tx1"/>
              </a:solidFill>
            </a:endParaRPr>
          </a:p>
        </p:txBody>
      </p:sp>
      <p:sp>
        <p:nvSpPr>
          <p:cNvPr id="5" name="Content Placeholder 4"/>
          <p:cNvSpPr>
            <a:spLocks noGrp="1"/>
          </p:cNvSpPr>
          <p:nvPr>
            <p:ph sz="quarter" idx="2"/>
          </p:nvPr>
        </p:nvSpPr>
        <p:spPr>
          <a:xfrm>
            <a:off x="552450" y="1712913"/>
            <a:ext cx="8077200" cy="2819400"/>
          </a:xfrm>
        </p:spPr>
        <p:txBody>
          <a:bodyPr>
            <a:normAutofit/>
          </a:bodyPr>
          <a:lstStyle/>
          <a:p>
            <a:pPr>
              <a:buNone/>
            </a:pPr>
            <a:r>
              <a:rPr lang="en-US" sz="3200" dirty="0" smtClean="0"/>
              <a:t>  </a:t>
            </a:r>
            <a:r>
              <a:rPr lang="en-US" sz="3200" b="1" dirty="0" smtClean="0"/>
              <a:t>Thoughtful, </a:t>
            </a:r>
            <a:r>
              <a:rPr lang="en-US" sz="3200" b="1" u="sng" dirty="0" smtClean="0"/>
              <a:t>systematic</a:t>
            </a:r>
            <a:r>
              <a:rPr lang="en-US" sz="3200" b="1" dirty="0" smtClean="0"/>
              <a:t> collection and analysis of information</a:t>
            </a:r>
            <a:endParaRPr lang="en-US" sz="2800" b="1" dirty="0" smtClean="0"/>
          </a:p>
          <a:p>
            <a:pPr>
              <a:buNone/>
            </a:pPr>
            <a:endParaRPr lang="en-US" b="1"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11"/>
          </p:nvPr>
        </p:nvSpPr>
        <p:spPr>
          <a:xfrm>
            <a:off x="3200400" y="6257290"/>
            <a:ext cx="2590800" cy="518160"/>
          </a:xfr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1</a:t>
            </a:r>
            <a:endParaRPr lang="en-US" dirty="0"/>
          </a:p>
        </p:txBody>
      </p:sp>
    </p:spTree>
    <p:extLst>
      <p:ext uri="{BB962C8B-B14F-4D97-AF65-F5344CB8AC3E}">
        <p14:creationId xmlns:p14="http://schemas.microsoft.com/office/powerpoint/2010/main" val="2870768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14400"/>
          </a:xfrm>
        </p:spPr>
        <p:txBody>
          <a:bodyPr>
            <a:normAutofit/>
          </a:bodyPr>
          <a:lstStyle/>
          <a:p>
            <a:r>
              <a:rPr lang="en-US" sz="4000" dirty="0" smtClean="0">
                <a:solidFill>
                  <a:schemeClr val="tx1"/>
                </a:solidFill>
              </a:rPr>
              <a:t>What is Program Evaluation? 	</a:t>
            </a:r>
            <a:endParaRPr lang="en-US" sz="4000" dirty="0">
              <a:solidFill>
                <a:schemeClr val="tx1"/>
              </a:solidFill>
            </a:endParaRPr>
          </a:p>
        </p:txBody>
      </p:sp>
      <p:sp>
        <p:nvSpPr>
          <p:cNvPr id="5" name="Content Placeholder 4"/>
          <p:cNvSpPr>
            <a:spLocks noGrp="1"/>
          </p:cNvSpPr>
          <p:nvPr>
            <p:ph sz="quarter" idx="2"/>
          </p:nvPr>
        </p:nvSpPr>
        <p:spPr>
          <a:xfrm>
            <a:off x="552450" y="1712913"/>
            <a:ext cx="8077200" cy="2819400"/>
          </a:xfrm>
        </p:spPr>
        <p:txBody>
          <a:bodyPr>
            <a:normAutofit/>
          </a:bodyPr>
          <a:lstStyle/>
          <a:p>
            <a:pPr>
              <a:buNone/>
            </a:pPr>
            <a:r>
              <a:rPr lang="en-US" sz="3200" dirty="0" smtClean="0"/>
              <a:t>  Thoughtful, </a:t>
            </a:r>
            <a:r>
              <a:rPr lang="en-US" sz="3200" u="sng" dirty="0" smtClean="0"/>
              <a:t>systematic</a:t>
            </a:r>
            <a:r>
              <a:rPr lang="en-US" sz="3200" dirty="0" smtClean="0"/>
              <a:t> collection and analysis of information </a:t>
            </a:r>
            <a:r>
              <a:rPr lang="en-US" sz="3200" b="1" dirty="0" smtClean="0"/>
              <a:t>about activities, characteristics and outcomes of programs, </a:t>
            </a:r>
            <a:endParaRPr lang="en-US" sz="2800" b="1" dirty="0" smtClean="0"/>
          </a:p>
          <a:p>
            <a:pPr>
              <a:buNone/>
            </a:pPr>
            <a:endParaRPr lang="en-US" b="1"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11"/>
          </p:nvPr>
        </p:nvSpPr>
        <p:spPr>
          <a:xfrm>
            <a:off x="3200400" y="6257290"/>
            <a:ext cx="2590800" cy="518160"/>
          </a:xfr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1</a:t>
            </a:r>
            <a:endParaRPr lang="en-US" dirty="0"/>
          </a:p>
        </p:txBody>
      </p:sp>
    </p:spTree>
    <p:extLst>
      <p:ext uri="{BB962C8B-B14F-4D97-AF65-F5344CB8AC3E}">
        <p14:creationId xmlns:p14="http://schemas.microsoft.com/office/powerpoint/2010/main" val="1126988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14400"/>
          </a:xfrm>
        </p:spPr>
        <p:txBody>
          <a:bodyPr>
            <a:normAutofit/>
          </a:bodyPr>
          <a:lstStyle/>
          <a:p>
            <a:r>
              <a:rPr lang="en-US" sz="4000" dirty="0" smtClean="0">
                <a:solidFill>
                  <a:schemeClr val="tx1"/>
                </a:solidFill>
              </a:rPr>
              <a:t>What is Program Evaluation? 	</a:t>
            </a:r>
            <a:endParaRPr lang="en-US" sz="4000" dirty="0">
              <a:solidFill>
                <a:schemeClr val="tx1"/>
              </a:solidFill>
            </a:endParaRPr>
          </a:p>
        </p:txBody>
      </p:sp>
      <p:sp>
        <p:nvSpPr>
          <p:cNvPr id="5" name="Content Placeholder 4"/>
          <p:cNvSpPr>
            <a:spLocks noGrp="1"/>
          </p:cNvSpPr>
          <p:nvPr>
            <p:ph sz="quarter" idx="2"/>
          </p:nvPr>
        </p:nvSpPr>
        <p:spPr>
          <a:xfrm>
            <a:off x="552450" y="1712913"/>
            <a:ext cx="8077200" cy="2630487"/>
          </a:xfrm>
        </p:spPr>
        <p:txBody>
          <a:bodyPr>
            <a:normAutofit/>
          </a:bodyPr>
          <a:lstStyle/>
          <a:p>
            <a:pPr>
              <a:buNone/>
            </a:pPr>
            <a:r>
              <a:rPr lang="en-US" sz="3200" dirty="0" smtClean="0"/>
              <a:t>  Thoughtful, </a:t>
            </a:r>
            <a:r>
              <a:rPr lang="en-US" sz="3200" u="sng" dirty="0" smtClean="0"/>
              <a:t>systematic </a:t>
            </a:r>
            <a:r>
              <a:rPr lang="en-US" sz="3200" dirty="0" smtClean="0"/>
              <a:t>collection and analysis of information about activities, characteristics and outcomes of programs, </a:t>
            </a:r>
            <a:r>
              <a:rPr lang="en-US" sz="3200" b="1" dirty="0" smtClean="0"/>
              <a:t>for use by specific people</a:t>
            </a:r>
            <a:r>
              <a:rPr lang="en-US" sz="3200" dirty="0" smtClean="0"/>
              <a:t>, </a:t>
            </a:r>
          </a:p>
          <a:p>
            <a:pPr>
              <a:buNone/>
            </a:pPr>
            <a:endParaRPr lang="en-US" b="1"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11"/>
          </p:nvPr>
        </p:nvSpPr>
        <p:spPr>
          <a:xfrm>
            <a:off x="3200400" y="6257290"/>
            <a:ext cx="2590800" cy="518160"/>
          </a:xfrm>
        </p:spPr>
        <p:txBody>
          <a:bodyPr/>
          <a:lstStyle/>
          <a:p>
            <a:r>
              <a:rPr lang="en-US" sz="1200" dirty="0" smtClean="0"/>
              <a:t>Anita M. Baker, </a:t>
            </a:r>
            <a:r>
              <a:rPr lang="en-US" sz="1200" i="1" dirty="0" smtClean="0"/>
              <a:t>Evaluation Services</a:t>
            </a:r>
            <a:endParaRPr lang="en-US" sz="1200" i="1" dirty="0"/>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1</a:t>
            </a:r>
            <a:endParaRPr lang="en-US" dirty="0"/>
          </a:p>
        </p:txBody>
      </p:sp>
    </p:spTree>
    <p:extLst>
      <p:ext uri="{BB962C8B-B14F-4D97-AF65-F5344CB8AC3E}">
        <p14:creationId xmlns:p14="http://schemas.microsoft.com/office/powerpoint/2010/main" val="2678452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25991</TotalTime>
  <Words>4890</Words>
  <Application>Microsoft Office PowerPoint</Application>
  <PresentationFormat>On-screen Show (4:3)</PresentationFormat>
  <Paragraphs>1037</Paragraphs>
  <Slides>67</Slides>
  <Notes>5</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MS PGothic</vt:lpstr>
      <vt:lpstr>MS PGothic</vt:lpstr>
      <vt:lpstr>Arial</vt:lpstr>
      <vt:lpstr>Calibri</vt:lpstr>
      <vt:lpstr>Footlight MT Light</vt:lpstr>
      <vt:lpstr>Times New Roman</vt:lpstr>
      <vt:lpstr>Trebuchet MS</vt:lpstr>
      <vt:lpstr>Tunga</vt:lpstr>
      <vt:lpstr>Verdana</vt:lpstr>
      <vt:lpstr>Wingdings</vt:lpstr>
      <vt:lpstr>Wingdings 2</vt:lpstr>
      <vt:lpstr>Wingdings 3</vt:lpstr>
      <vt:lpstr>Default Design</vt:lpstr>
      <vt:lpstr>Program Evaluation Essentials Evaluation Support 2.0 Session 1</vt:lpstr>
      <vt:lpstr> Evaluation Support 2.0 Sponsored by the Bruner Foundation www.evaluativethinking.org and Evaluation Services www.evaluationservices.co </vt:lpstr>
      <vt:lpstr>About the Bruner Foundation www.brunerfoundation.org </vt:lpstr>
      <vt:lpstr>PowerPoint Presentation</vt:lpstr>
      <vt:lpstr>What is Program Evaluation?  </vt:lpstr>
      <vt:lpstr>What is Program Evaluation?  </vt:lpstr>
      <vt:lpstr>What is Program Evaluation?  </vt:lpstr>
      <vt:lpstr>What is Program Evaluation?  </vt:lpstr>
      <vt:lpstr>What is Program Evaluation?  </vt:lpstr>
      <vt:lpstr>What is Program Evaluation?  </vt:lpstr>
      <vt:lpstr>Evaluation Strategy Clarification</vt:lpstr>
      <vt:lpstr>What do you need to do to conduct Evaluation?</vt:lpstr>
      <vt:lpstr>What do you need to do to conduct Evaluation?</vt:lpstr>
      <vt:lpstr>Evaluation Questions</vt:lpstr>
      <vt:lpstr>Community-Based Falls Prevention</vt:lpstr>
      <vt:lpstr>Community-Based Falls Prevention</vt:lpstr>
      <vt:lpstr>Evaluation Questions: EXAMPLE</vt:lpstr>
      <vt:lpstr>Evaluation Question Criteria</vt:lpstr>
      <vt:lpstr>PowerPoint Presentation</vt:lpstr>
      <vt:lpstr>What do you need to do to conduct Evaluation?</vt:lpstr>
      <vt:lpstr>What do you need to do to conduct Evaluation?</vt:lpstr>
      <vt:lpstr>Good Evaluation Designs  Include the Following</vt:lpstr>
      <vt:lpstr>PowerPoint Presentation</vt:lpstr>
      <vt:lpstr>Evaluation Design Excerpt</vt:lpstr>
      <vt:lpstr>Evaluation Design Excerpt</vt:lpstr>
      <vt:lpstr>Things to Ponder</vt:lpstr>
      <vt:lpstr>What do you need to do to conduct Evaluation?</vt:lpstr>
      <vt:lpstr>What do you need to do to conduct Evaluation?</vt:lpstr>
      <vt:lpstr>Logical Considerations</vt:lpstr>
      <vt:lpstr>Outcomes</vt:lpstr>
      <vt:lpstr>Outcomes: Reminders</vt:lpstr>
      <vt:lpstr>Indicators</vt:lpstr>
      <vt:lpstr>Indicator: Reminders</vt:lpstr>
      <vt:lpstr>Targets</vt:lpstr>
      <vt:lpstr>Target: Reminders</vt:lpstr>
      <vt:lpstr>Outcome, Indicator, Target - EXAMPLE</vt:lpstr>
      <vt:lpstr>Outcome, Indicator, Target - EXAMPLE</vt:lpstr>
      <vt:lpstr>Outcome, Indicator, Target - EXAMPLE</vt:lpstr>
      <vt:lpstr>CBFPP Targets</vt:lpstr>
      <vt:lpstr>CBFPP Targets</vt:lpstr>
      <vt:lpstr>PowerPoint Presentation</vt:lpstr>
      <vt:lpstr>PowerPoint Presentation</vt:lpstr>
      <vt:lpstr>What do you need to do to conduct Evaluation?</vt:lpstr>
      <vt:lpstr>What do you need to do to conduct Evaluation?</vt:lpstr>
      <vt:lpstr>How are evaluation data collected?</vt:lpstr>
      <vt:lpstr>Surveys</vt:lpstr>
      <vt:lpstr>Survey Results Example: CBFRPP</vt:lpstr>
      <vt:lpstr>PowerPoint Presentation</vt:lpstr>
      <vt:lpstr>Assessing Survey Instruments</vt:lpstr>
      <vt:lpstr>Things to Think about Before Administering a Survey</vt:lpstr>
      <vt:lpstr>Interviews:</vt:lpstr>
      <vt:lpstr>Excerpts from Partner Interviews</vt:lpstr>
      <vt:lpstr>Observations:</vt:lpstr>
      <vt:lpstr>PowerPoint Presentation</vt:lpstr>
      <vt:lpstr>        Record Reviews:</vt:lpstr>
      <vt:lpstr>What kinds of data can you collect through record reviews?</vt:lpstr>
      <vt:lpstr>Record Review Analysis: Dummy Table</vt:lpstr>
      <vt:lpstr>Record Review Example:  Descriptive</vt:lpstr>
      <vt:lpstr>CBFPP Record Review Excerpts</vt:lpstr>
      <vt:lpstr>Location of M.O.B. Participants</vt:lpstr>
      <vt:lpstr>CBFPP Record Review Excerpts</vt:lpstr>
      <vt:lpstr>PowerPoint Presentation</vt:lpstr>
      <vt:lpstr>What happens after data are collected?</vt:lpstr>
      <vt:lpstr>Evaluation Example: Findings Yr. 1</vt:lpstr>
      <vt:lpstr>Examples of Recommended Action Steps</vt:lpstr>
      <vt:lpstr>Data Tools Choices</vt:lpstr>
      <vt:lpstr>PowerPoint Presentation</vt:lpstr>
    </vt:vector>
  </TitlesOfParts>
  <Company>Anita Baker 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 Baker Consulting</dc:creator>
  <cp:lastModifiedBy>Anita</cp:lastModifiedBy>
  <cp:revision>524</cp:revision>
  <dcterms:created xsi:type="dcterms:W3CDTF">2011-08-07T15:09:32Z</dcterms:created>
  <dcterms:modified xsi:type="dcterms:W3CDTF">2015-04-21T10:05:40Z</dcterms:modified>
</cp:coreProperties>
</file>